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5"/>
  </p:notesMasterIdLst>
  <p:sldIdLst>
    <p:sldId id="256" r:id="rId2"/>
    <p:sldId id="263" r:id="rId3"/>
    <p:sldId id="257" r:id="rId4"/>
    <p:sldId id="262" r:id="rId5"/>
    <p:sldId id="315" r:id="rId6"/>
    <p:sldId id="317" r:id="rId7"/>
    <p:sldId id="318" r:id="rId8"/>
    <p:sldId id="319" r:id="rId9"/>
    <p:sldId id="260" r:id="rId10"/>
    <p:sldId id="272" r:id="rId11"/>
    <p:sldId id="264" r:id="rId12"/>
    <p:sldId id="266" r:id="rId13"/>
    <p:sldId id="267" r:id="rId14"/>
    <p:sldId id="268" r:id="rId15"/>
    <p:sldId id="269" r:id="rId16"/>
    <p:sldId id="270" r:id="rId17"/>
    <p:sldId id="271" r:id="rId18"/>
    <p:sldId id="325" r:id="rId19"/>
    <p:sldId id="273" r:id="rId20"/>
    <p:sldId id="275" r:id="rId21"/>
    <p:sldId id="276" r:id="rId22"/>
    <p:sldId id="277" r:id="rId23"/>
    <p:sldId id="278" r:id="rId24"/>
    <p:sldId id="279" r:id="rId25"/>
    <p:sldId id="311" r:id="rId26"/>
    <p:sldId id="282" r:id="rId27"/>
    <p:sldId id="283" r:id="rId28"/>
    <p:sldId id="284" r:id="rId29"/>
    <p:sldId id="285" r:id="rId30"/>
    <p:sldId id="286" r:id="rId31"/>
    <p:sldId id="326" r:id="rId32"/>
    <p:sldId id="327" r:id="rId33"/>
    <p:sldId id="328" r:id="rId34"/>
    <p:sldId id="329" r:id="rId35"/>
    <p:sldId id="330" r:id="rId36"/>
    <p:sldId id="312" r:id="rId37"/>
    <p:sldId id="288" r:id="rId38"/>
    <p:sldId id="289" r:id="rId39"/>
    <p:sldId id="290" r:id="rId40"/>
    <p:sldId id="291" r:id="rId41"/>
    <p:sldId id="292" r:id="rId42"/>
    <p:sldId id="293" r:id="rId43"/>
    <p:sldId id="310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31" r:id="rId60"/>
    <p:sldId id="332" r:id="rId61"/>
    <p:sldId id="333" r:id="rId62"/>
    <p:sldId id="334" r:id="rId63"/>
    <p:sldId id="324" r:id="rId6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70" d="100"/>
          <a:sy n="70" d="100"/>
        </p:scale>
        <p:origin x="-497" y="-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645979-AA5D-4909-8742-36579C6F3C9D}" type="datetimeFigureOut">
              <a:rPr lang="en-US" smtClean="0"/>
              <a:pPr/>
              <a:t>4/25/2017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F33AEF-87D8-434F-8E60-98AD506B909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05D99-44BC-4E84-94F5-D9014F158BB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97508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16980BA-851E-4FB3-8B0F-5DB88424736E}" type="slidenum">
              <a:rPr lang="en-US" altLang="en-US">
                <a:solidFill>
                  <a:srgbClr val="000000"/>
                </a:solidFill>
              </a:rPr>
              <a:pPr/>
              <a:t>34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16980BA-851E-4FB3-8B0F-5DB88424736E}" type="slidenum">
              <a:rPr lang="en-US" altLang="en-US">
                <a:solidFill>
                  <a:srgbClr val="000000"/>
                </a:solidFill>
              </a:rPr>
              <a:pPr/>
              <a:t>35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6388" name="Slide Number Placeholder 3"/>
          <p:cNvSpPr txBox="1">
            <a:spLocks noGrp="1"/>
          </p:cNvSpPr>
          <p:nvPr/>
        </p:nvSpPr>
        <p:spPr bwMode="auto">
          <a:xfrm>
            <a:off x="3885609" y="8684962"/>
            <a:ext cx="2970776" cy="457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534" tIns="44767" rIns="89534" bIns="44767" anchor="b"/>
          <a:lstStyle/>
          <a:p>
            <a:pPr algn="r" defTabSz="896005"/>
            <a:fld id="{2E34AE8D-A5F5-463F-838F-A786BBEB3346}" type="slidenum">
              <a:rPr lang="en-US" sz="1200">
                <a:latin typeface="Calibri" pitchFamily="34" charset="0"/>
              </a:rPr>
              <a:pPr algn="r" defTabSz="896005"/>
              <a:t>37</a:t>
            </a:fld>
            <a:endParaRPr lang="en-US" sz="1200" dirty="0">
              <a:latin typeface="Calibri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BB6528D-9D4E-49AF-8E57-A33B3C983AAC}" type="datetime1">
              <a:rPr lang="en-US" smtClean="0"/>
              <a:pPr/>
              <a:t>4/25/2017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Confidential - Do Not Distribute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027585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6388" name="Slide Number Placeholder 3"/>
          <p:cNvSpPr txBox="1">
            <a:spLocks noGrp="1"/>
          </p:cNvSpPr>
          <p:nvPr/>
        </p:nvSpPr>
        <p:spPr bwMode="auto">
          <a:xfrm>
            <a:off x="3885609" y="8684962"/>
            <a:ext cx="2970776" cy="457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534" tIns="44767" rIns="89534" bIns="44767" anchor="b"/>
          <a:lstStyle/>
          <a:p>
            <a:pPr algn="r" defTabSz="896005"/>
            <a:fld id="{2E34AE8D-A5F5-463F-838F-A786BBEB3346}" type="slidenum">
              <a:rPr lang="en-US" sz="1200">
                <a:latin typeface="Calibri" pitchFamily="34" charset="0"/>
              </a:rPr>
              <a:pPr algn="r" defTabSz="896005"/>
              <a:t>38</a:t>
            </a:fld>
            <a:endParaRPr lang="en-US" sz="1200" dirty="0">
              <a:latin typeface="Calibri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BB6528D-9D4E-49AF-8E57-A33B3C983AAC}" type="datetime1">
              <a:rPr lang="en-US" smtClean="0"/>
              <a:pPr/>
              <a:t>4/25/2017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Confidential - Do Not Distribute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745802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6388" name="Slide Number Placeholder 3"/>
          <p:cNvSpPr txBox="1">
            <a:spLocks noGrp="1"/>
          </p:cNvSpPr>
          <p:nvPr/>
        </p:nvSpPr>
        <p:spPr bwMode="auto">
          <a:xfrm>
            <a:off x="3885609" y="8684962"/>
            <a:ext cx="2970776" cy="457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534" tIns="44767" rIns="89534" bIns="44767" anchor="b"/>
          <a:lstStyle/>
          <a:p>
            <a:pPr algn="r" defTabSz="896005"/>
            <a:fld id="{2E34AE8D-A5F5-463F-838F-A786BBEB3346}" type="slidenum">
              <a:rPr lang="en-US" sz="1200">
                <a:latin typeface="Calibri" pitchFamily="34" charset="0"/>
              </a:rPr>
              <a:pPr algn="r" defTabSz="896005"/>
              <a:t>39</a:t>
            </a:fld>
            <a:endParaRPr lang="en-US" sz="1200" dirty="0">
              <a:latin typeface="Calibri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BB6528D-9D4E-49AF-8E57-A33B3C983AAC}" type="datetime1">
              <a:rPr lang="en-US" smtClean="0"/>
              <a:pPr/>
              <a:t>4/25/2017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Confidential - Do Not Distribute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916918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6388" name="Slide Number Placeholder 3"/>
          <p:cNvSpPr txBox="1">
            <a:spLocks noGrp="1"/>
          </p:cNvSpPr>
          <p:nvPr/>
        </p:nvSpPr>
        <p:spPr bwMode="auto">
          <a:xfrm>
            <a:off x="3885609" y="8684962"/>
            <a:ext cx="2970776" cy="457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534" tIns="44767" rIns="89534" bIns="44767" anchor="b"/>
          <a:lstStyle/>
          <a:p>
            <a:pPr algn="r" defTabSz="896005"/>
            <a:fld id="{2E34AE8D-A5F5-463F-838F-A786BBEB3346}" type="slidenum">
              <a:rPr lang="en-US" sz="1200">
                <a:latin typeface="Calibri" pitchFamily="34" charset="0"/>
              </a:rPr>
              <a:pPr algn="r" defTabSz="896005"/>
              <a:t>40</a:t>
            </a:fld>
            <a:endParaRPr lang="en-US" sz="1200" dirty="0">
              <a:latin typeface="Calibri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BB6528D-9D4E-49AF-8E57-A33B3C983AAC}" type="datetime1">
              <a:rPr lang="en-US" smtClean="0"/>
              <a:pPr/>
              <a:t>4/25/2017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Confidential - Do Not Distribute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645295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6388" name="Slide Number Placeholder 3"/>
          <p:cNvSpPr txBox="1">
            <a:spLocks noGrp="1"/>
          </p:cNvSpPr>
          <p:nvPr/>
        </p:nvSpPr>
        <p:spPr bwMode="auto">
          <a:xfrm>
            <a:off x="3885609" y="8684962"/>
            <a:ext cx="2970776" cy="457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534" tIns="44767" rIns="89534" bIns="44767" anchor="b"/>
          <a:lstStyle/>
          <a:p>
            <a:pPr algn="r" defTabSz="896005"/>
            <a:fld id="{2E34AE8D-A5F5-463F-838F-A786BBEB3346}" type="slidenum">
              <a:rPr lang="en-US" sz="1200">
                <a:latin typeface="Calibri" pitchFamily="34" charset="0"/>
              </a:rPr>
              <a:pPr algn="r" defTabSz="896005"/>
              <a:t>41</a:t>
            </a:fld>
            <a:endParaRPr lang="en-US" sz="1200" dirty="0">
              <a:latin typeface="Calibri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BB6528D-9D4E-49AF-8E57-A33B3C983AAC}" type="datetime1">
              <a:rPr lang="en-US" smtClean="0"/>
              <a:pPr/>
              <a:t>4/25/2017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Confidential - Do Not Distribute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420030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6388" name="Slide Number Placeholder 3"/>
          <p:cNvSpPr txBox="1">
            <a:spLocks noGrp="1"/>
          </p:cNvSpPr>
          <p:nvPr/>
        </p:nvSpPr>
        <p:spPr bwMode="auto">
          <a:xfrm>
            <a:off x="3885609" y="8684962"/>
            <a:ext cx="2970776" cy="457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534" tIns="44767" rIns="89534" bIns="44767" anchor="b"/>
          <a:lstStyle/>
          <a:p>
            <a:pPr algn="r" defTabSz="896005"/>
            <a:fld id="{2E34AE8D-A5F5-463F-838F-A786BBEB3346}" type="slidenum">
              <a:rPr lang="en-US" sz="1200">
                <a:latin typeface="Calibri" pitchFamily="34" charset="0"/>
              </a:rPr>
              <a:pPr algn="r" defTabSz="896005"/>
              <a:t>42</a:t>
            </a:fld>
            <a:endParaRPr lang="en-US" sz="1200" dirty="0">
              <a:latin typeface="Calibri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BB6528D-9D4E-49AF-8E57-A33B3C983AAC}" type="datetime1">
              <a:rPr lang="en-US" smtClean="0"/>
              <a:pPr/>
              <a:t>4/25/2017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Confidential - Do Not Distribute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117452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GNA600 – Teradyne</a:t>
            </a:r>
          </a:p>
          <a:p>
            <a:r>
              <a:rPr lang="en-US" dirty="0" smtClean="0"/>
              <a:t>HFL – Johnson</a:t>
            </a:r>
            <a:r>
              <a:rPr lang="en-US" baseline="0" dirty="0" smtClean="0"/>
              <a:t> Controls</a:t>
            </a:r>
          </a:p>
          <a:p>
            <a:r>
              <a:rPr lang="en-US" baseline="0" dirty="0" smtClean="0"/>
              <a:t>EPS Rewrite – Drew Technologies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05D99-44BC-4E84-94F5-D9014F158BB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18137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05D99-44BC-4E84-94F5-D9014F158BB4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526997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5793F87-2B1D-4217-8E72-8813221B8081}" type="slidenum">
              <a:rPr lang="en-US" altLang="en-US">
                <a:solidFill>
                  <a:srgbClr val="000000"/>
                </a:solidFill>
              </a:rPr>
              <a:pPr/>
              <a:t>26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8FD8E93-1EBD-47BC-BCAD-96F697A81D47}" type="slidenum">
              <a:rPr lang="en-US" altLang="en-US">
                <a:solidFill>
                  <a:srgbClr val="000000"/>
                </a:solidFill>
              </a:rPr>
              <a:pPr/>
              <a:t>27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7EE7C00-ABC6-415A-B769-E19767A0032D}" type="slidenum">
              <a:rPr lang="en-US" altLang="en-US">
                <a:solidFill>
                  <a:srgbClr val="000000"/>
                </a:solidFill>
              </a:rPr>
              <a:pPr/>
              <a:t>28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2A54606-2F5C-4EF5-A33E-3A50B0C2098B}" type="slidenum">
              <a:rPr lang="en-US" altLang="en-US">
                <a:solidFill>
                  <a:srgbClr val="000000"/>
                </a:solidFill>
              </a:rPr>
              <a:pPr/>
              <a:t>29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16980BA-851E-4FB3-8B0F-5DB88424736E}" type="slidenum">
              <a:rPr lang="en-US" altLang="en-US">
                <a:solidFill>
                  <a:srgbClr val="000000"/>
                </a:solidFill>
              </a:rPr>
              <a:pPr/>
              <a:t>30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16980BA-851E-4FB3-8B0F-5DB88424736E}" type="slidenum">
              <a:rPr lang="en-US" altLang="en-US">
                <a:solidFill>
                  <a:srgbClr val="000000"/>
                </a:solidFill>
              </a:rPr>
              <a:pPr/>
              <a:t>32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6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7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4"/>
            <a:ext cx="7766937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BC648-CC65-4E4E-9B11-5C433BBECE71}" type="datetimeFigureOut">
              <a:rPr lang="en-US" smtClean="0"/>
              <a:pPr/>
              <a:t>4/25/2017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2276D-1C65-4CFB-BE18-2DB954CBD0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4749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BC648-CC65-4E4E-9B11-5C433BBECE71}" type="datetimeFigureOut">
              <a:rPr lang="en-US" smtClean="0"/>
              <a:pPr/>
              <a:t>4/25/2017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2276D-1C65-4CFB-BE18-2DB954CBD0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76345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5" y="609600"/>
            <a:ext cx="809413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40" y="3632201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BC648-CC65-4E4E-9B11-5C433BBECE71}" type="datetimeFigureOut">
              <a:rPr lang="en-US" smtClean="0"/>
              <a:pPr/>
              <a:t>4/25/2017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2276D-1C65-4CFB-BE18-2DB954CBD0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2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5202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BC648-CC65-4E4E-9B11-5C433BBECE71}" type="datetimeFigureOut">
              <a:rPr lang="en-US" smtClean="0"/>
              <a:pPr/>
              <a:t>4/25/2017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2276D-1C65-4CFB-BE18-2DB954CBD0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109122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5" y="609600"/>
            <a:ext cx="809413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4" y="4013201"/>
            <a:ext cx="8596668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BC648-CC65-4E4E-9B11-5C433BBECE71}" type="datetimeFigureOut">
              <a:rPr lang="en-US" smtClean="0"/>
              <a:pPr/>
              <a:t>4/25/2017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2276D-1C65-4CFB-BE18-2DB954CBD0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2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6708057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4" y="4013201"/>
            <a:ext cx="8596668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BC648-CC65-4E4E-9B11-5C433BBECE71}" type="datetimeFigureOut">
              <a:rPr lang="en-US" smtClean="0"/>
              <a:pPr/>
              <a:t>4/25/2017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2276D-1C65-4CFB-BE18-2DB954CBD0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796351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BC648-CC65-4E4E-9B11-5C433BBECE71}" type="datetimeFigureOut">
              <a:rPr lang="en-US" smtClean="0"/>
              <a:pPr/>
              <a:t>4/25/2017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2276D-1C65-4CFB-BE18-2DB954CBD0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665436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600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49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BC648-CC65-4E4E-9B11-5C433BBECE71}" type="datetimeFigureOut">
              <a:rPr lang="en-US" smtClean="0"/>
              <a:pPr/>
              <a:t>4/25/2017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2276D-1C65-4CFB-BE18-2DB954CBD0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55997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BC648-CC65-4E4E-9B11-5C433BBECE71}" type="datetimeFigureOut">
              <a:rPr lang="en-US" smtClean="0"/>
              <a:pPr/>
              <a:t>4/25/2017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2276D-1C65-4CFB-BE18-2DB954CBD0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90391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8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BC648-CC65-4E4E-9B11-5C433BBECE71}" type="datetimeFigureOut">
              <a:rPr lang="en-US" smtClean="0"/>
              <a:pPr/>
              <a:t>4/25/2017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2276D-1C65-4CFB-BE18-2DB954CBD0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6063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5" y="2160589"/>
            <a:ext cx="4184036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1" y="2160590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BC648-CC65-4E4E-9B11-5C433BBECE71}" type="datetimeFigureOut">
              <a:rPr lang="en-US" smtClean="0"/>
              <a:pPr/>
              <a:t>4/25/2017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2276D-1C65-4CFB-BE18-2DB954CBD0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5012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7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7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4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8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BC648-CC65-4E4E-9B11-5C433BBECE71}" type="datetimeFigureOut">
              <a:rPr lang="en-US" smtClean="0"/>
              <a:pPr/>
              <a:t>4/25/2017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2276D-1C65-4CFB-BE18-2DB954CBD0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05462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BC648-CC65-4E4E-9B11-5C433BBECE71}" type="datetimeFigureOut">
              <a:rPr lang="en-US" smtClean="0"/>
              <a:pPr/>
              <a:t>4/25/2017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2276D-1C65-4CFB-BE18-2DB954CBD0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72339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BC648-CC65-4E4E-9B11-5C433BBECE71}" type="datetimeFigureOut">
              <a:rPr lang="en-US" smtClean="0"/>
              <a:pPr/>
              <a:t>4/25/2017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2276D-1C65-4CFB-BE18-2DB954CBD0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44375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3" y="514925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3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BC648-CC65-4E4E-9B11-5C433BBECE71}" type="datetimeFigureOut">
              <a:rPr lang="en-US" smtClean="0"/>
              <a:pPr/>
              <a:t>4/25/2017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2276D-1C65-4CFB-BE18-2DB954CBD0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76390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6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6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BC648-CC65-4E4E-9B11-5C433BBECE71}" type="datetimeFigureOut">
              <a:rPr lang="en-US" smtClean="0"/>
              <a:pPr/>
              <a:t>4/25/2017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2276D-1C65-4CFB-BE18-2DB954CBD0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83509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6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90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2" y="6041363"/>
            <a:ext cx="911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DBC648-CC65-4E4E-9B11-5C433BBECE71}" type="datetimeFigureOut">
              <a:rPr lang="en-US" smtClean="0"/>
              <a:pPr/>
              <a:t>4/25/2017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3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3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542276D-1C65-4CFB-BE18-2DB954CBD0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28550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acdelcotechconnect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mdesolutions.com/services/" TargetMode="External"/><Relationship Id="rId2" Type="http://schemas.openxmlformats.org/officeDocument/2006/relationships/hyperlink" Target="http://www.acdelcotds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cantoolresource.com/" TargetMode="External"/><Relationship Id="rId5" Type="http://schemas.openxmlformats.org/officeDocument/2006/relationships/hyperlink" Target="http://www.acdelcotechconnect.com/" TargetMode="External"/><Relationship Id="rId4" Type="http://schemas.openxmlformats.org/officeDocument/2006/relationships/hyperlink" Target="http://www.gmgds2.com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mdesolutions.com/services/" TargetMode="External"/><Relationship Id="rId2" Type="http://schemas.openxmlformats.org/officeDocument/2006/relationships/hyperlink" Target="http://www.acdelcotds.com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issan-techinfo.com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infiniti-techinfo.com/" TargetMode="Externa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hyperlink" Target="http://www.nissantechmate.com/" TargetMode="External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hyperlink" Target="http://www.infiniti-techinfo.com/" TargetMode="External"/><Relationship Id="rId9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issan-techinfo.com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hyperlink" Target="http://www.infiniti-techinfo.com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1.snapon.com/diagnostics/us/PassThruPro" TargetMode="External"/><Relationship Id="rId2" Type="http://schemas.openxmlformats.org/officeDocument/2006/relationships/hyperlink" Target="http://www.passthruxs.com/passthruxsblue.htm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techinfo2.porsche.com/PassThru/user/ShowInfo.action?url=../user/pxnaccount.html&amp;menulevel=0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chinfo.toytoa.com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techinfo.toyota.com/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chinfo.toyota.com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chinfo.toyota.com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chinfo.toyota.com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janice.mondary@us.bosch.com" TargetMode="External"/><Relationship Id="rId4" Type="http://schemas.openxmlformats.org/officeDocument/2006/relationships/hyperlink" Target="mailto:Mark.King@us.bosch.com" TargetMode="Externa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erwin.audiusa.com/" TargetMode="External"/><Relationship Id="rId2" Type="http://schemas.openxmlformats.org/officeDocument/2006/relationships/hyperlink" Target="https://erwin.vw.com/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://etools.org/OEMLicensing" TargetMode="External"/><Relationship Id="rId2" Type="http://schemas.openxmlformats.org/officeDocument/2006/relationships/hyperlink" Target="https://stis.subaru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3015" y="2404534"/>
            <a:ext cx="8560990" cy="1646302"/>
          </a:xfrm>
        </p:spPr>
        <p:txBody>
          <a:bodyPr/>
          <a:lstStyle/>
          <a:p>
            <a:r>
              <a:rPr lang="en-US" dirty="0" smtClean="0"/>
              <a:t>OEM Right to Repair Panel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4/25/2017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606" y="6099047"/>
            <a:ext cx="2870395" cy="75895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7287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4206" y="2645229"/>
            <a:ext cx="8596668" cy="1320800"/>
          </a:xfrm>
        </p:spPr>
        <p:txBody>
          <a:bodyPr/>
          <a:lstStyle/>
          <a:p>
            <a:r>
              <a:rPr lang="en-US" smtClean="0"/>
              <a:t>OE Reports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7021" y="6089904"/>
            <a:ext cx="2904980" cy="768096"/>
          </a:xfrm>
        </p:spPr>
      </p:pic>
    </p:spTree>
    <p:extLst>
      <p:ext uri="{BB962C8B-B14F-4D97-AF65-F5344CB8AC3E}">
        <p14:creationId xmlns="" xmlns:p14="http://schemas.microsoft.com/office/powerpoint/2010/main" val="16840782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8891" y="2819400"/>
            <a:ext cx="8596668" cy="1320800"/>
          </a:xfrm>
        </p:spPr>
        <p:txBody>
          <a:bodyPr/>
          <a:lstStyle/>
          <a:p>
            <a:r>
              <a:rPr lang="en-US" dirty="0" smtClean="0"/>
              <a:t>General Motors</a:t>
            </a:r>
            <a:br>
              <a:rPr lang="en-US" dirty="0" smtClean="0"/>
            </a:br>
            <a:r>
              <a:rPr lang="en-US" sz="2000" dirty="0" smtClean="0"/>
              <a:t>Bob Stewart</a:t>
            </a:r>
            <a:endParaRPr lang="en-US" sz="20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7021" y="6089904"/>
            <a:ext cx="2904980" cy="768096"/>
          </a:xfrm>
        </p:spPr>
      </p:pic>
    </p:spTree>
    <p:extLst>
      <p:ext uri="{BB962C8B-B14F-4D97-AF65-F5344CB8AC3E}">
        <p14:creationId xmlns="" xmlns:p14="http://schemas.microsoft.com/office/powerpoint/2010/main" val="16840782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www.acdelcotds.com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3523" y="1431097"/>
            <a:ext cx="5667375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497790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Service Programming (SPS)</a:t>
            </a:r>
          </a:p>
          <a:p>
            <a:r>
              <a:rPr lang="en-US" dirty="0" smtClean="0"/>
              <a:t>Global Diagnostics System 2 (GDS2)</a:t>
            </a:r>
          </a:p>
          <a:p>
            <a:r>
              <a:rPr lang="en-US" dirty="0" smtClean="0"/>
              <a:t>Tech 2 Win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66670" y="0"/>
            <a:ext cx="11204620" cy="105727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General Motors Programming And Diagnostic Scan Software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22552" y="1396332"/>
            <a:ext cx="1219048" cy="12190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39487" y="1296886"/>
            <a:ext cx="1484988" cy="13184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8795" y="2954437"/>
            <a:ext cx="9765406" cy="3726651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730321" y="4778062"/>
            <a:ext cx="2485623" cy="1429555"/>
          </a:xfrm>
          <a:prstGeom prst="round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601475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Diagnostics System 2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08141" y="85527"/>
            <a:ext cx="760851" cy="760851"/>
          </a:xfrm>
          <a:prstGeom prst="rect">
            <a:avLst/>
          </a:prstGeom>
        </p:spPr>
      </p:pic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620710" y="1505243"/>
            <a:ext cx="7735712" cy="43513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6098" y="1505243"/>
            <a:ext cx="291201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Available subscriptions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3 day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1 month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1 year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License renewal ever 30 </a:t>
            </a:r>
            <a:r>
              <a:rPr lang="en-US" dirty="0" smtClean="0"/>
              <a:t>days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List all tool </a:t>
            </a:r>
            <a:r>
              <a:rPr lang="en-US" dirty="0" err="1" smtClean="0"/>
              <a:t>dll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J2534-2 04.04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247314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www.gmgds2.com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05180" y="1172715"/>
            <a:ext cx="7077075" cy="536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300879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www.acdelcotechconnect.com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Training tab</a:t>
            </a:r>
          </a:p>
          <a:p>
            <a:pPr lvl="2"/>
            <a:r>
              <a:rPr lang="en-US" dirty="0" smtClean="0"/>
              <a:t>Training videos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96697" y="1130373"/>
            <a:ext cx="5181014" cy="48832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80322" y="2677886"/>
            <a:ext cx="2736310" cy="3833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11670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www.acdelcotds.com</a:t>
            </a:r>
            <a:endParaRPr lang="en-US" dirty="0" smtClean="0"/>
          </a:p>
          <a:p>
            <a:r>
              <a:rPr lang="en-US" dirty="0">
                <a:hlinkClick r:id="rId3"/>
              </a:rPr>
              <a:t>http://www.gmdesolutions.com/services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www.gmgds2.com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www.acdelcotechconnect.com</a:t>
            </a:r>
            <a:endParaRPr lang="en-US" dirty="0" smtClean="0"/>
          </a:p>
          <a:p>
            <a:r>
              <a:rPr lang="en-US" dirty="0">
                <a:hlinkClick r:id="rId6"/>
              </a:rPr>
              <a:t>http://scantoolresource.com</a:t>
            </a:r>
            <a:r>
              <a:rPr lang="en-US" dirty="0" smtClean="0">
                <a:hlinkClick r:id="rId6"/>
              </a:rPr>
              <a:t>/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884804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Coverage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31372" y="1980112"/>
          <a:ext cx="8648699" cy="3921778"/>
        </p:xfrm>
        <a:graphic>
          <a:graphicData uri="http://schemas.openxmlformats.org/drawingml/2006/table">
            <a:tbl>
              <a:tblPr/>
              <a:tblGrid>
                <a:gridCol w="733915"/>
                <a:gridCol w="2594291"/>
                <a:gridCol w="1435055"/>
                <a:gridCol w="1506910"/>
                <a:gridCol w="2378528"/>
              </a:tblGrid>
              <a:tr h="656808">
                <a:tc>
                  <a:txBody>
                    <a:bodyPr/>
                    <a:lstStyle/>
                    <a:p>
                      <a:r>
                        <a:rPr lang="en-US" sz="1100" dirty="0"/>
                        <a:t>MOU Section</a:t>
                      </a:r>
                    </a:p>
                  </a:txBody>
                  <a:tcPr marL="41051" marR="41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Requirement</a:t>
                      </a:r>
                    </a:p>
                  </a:txBody>
                  <a:tcPr marL="41051" marR="41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Is OE Compliant to MOU</a:t>
                      </a:r>
                    </a:p>
                  </a:txBody>
                  <a:tcPr marL="41051" marR="41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Year Range offered by OE</a:t>
                      </a:r>
                    </a:p>
                  </a:txBody>
                  <a:tcPr marL="41051" marR="41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Where to find this information</a:t>
                      </a:r>
                    </a:p>
                  </a:txBody>
                  <a:tcPr marL="41051" marR="41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6808">
                <a:tc>
                  <a:txBody>
                    <a:bodyPr/>
                    <a:lstStyle/>
                    <a:p>
                      <a:r>
                        <a:rPr lang="en-US" sz="1100"/>
                        <a:t>2(a)</a:t>
                      </a:r>
                    </a:p>
                  </a:txBody>
                  <a:tcPr marL="41051" marR="41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Diagnostic Information for 2002-newer vehicles</a:t>
                      </a:r>
                    </a:p>
                  </a:txBody>
                  <a:tcPr marL="41051" marR="41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Yes</a:t>
                      </a:r>
                    </a:p>
                  </a:txBody>
                  <a:tcPr marL="41051" marR="41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1992-up</a:t>
                      </a:r>
                      <a:endParaRPr lang="en-US" sz="1100" dirty="0"/>
                    </a:p>
                  </a:txBody>
                  <a:tcPr marL="41051" marR="41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hlinkClick r:id="rId2"/>
                        </a:rPr>
                        <a:t>www.acdelcotds.com</a:t>
                      </a:r>
                      <a:endParaRPr lang="en-US" sz="1100"/>
                    </a:p>
                  </a:txBody>
                  <a:tcPr marL="41051" marR="41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2606">
                <a:tc>
                  <a:txBody>
                    <a:bodyPr/>
                    <a:lstStyle/>
                    <a:p>
                      <a:r>
                        <a:rPr lang="en-US" sz="1100"/>
                        <a:t>2(b)i</a:t>
                      </a:r>
                    </a:p>
                  </a:txBody>
                  <a:tcPr marL="41051" marR="41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Diagnostic tools for 2002-newer vehicles</a:t>
                      </a:r>
                    </a:p>
                  </a:txBody>
                  <a:tcPr marL="41051" marR="41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Yes</a:t>
                      </a:r>
                    </a:p>
                  </a:txBody>
                  <a:tcPr marL="41051" marR="41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1996-up</a:t>
                      </a:r>
                    </a:p>
                  </a:txBody>
                  <a:tcPr marL="41051" marR="41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hlinkClick r:id="rId3"/>
                        </a:rPr>
                        <a:t>http://www.gmdesolutions.com/services</a:t>
                      </a:r>
                      <a:endParaRPr lang="en-US" sz="1100"/>
                    </a:p>
                  </a:txBody>
                  <a:tcPr marL="41051" marR="41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2606">
                <a:tc>
                  <a:txBody>
                    <a:bodyPr/>
                    <a:lstStyle/>
                    <a:p>
                      <a:r>
                        <a:rPr lang="en-US" sz="1100"/>
                        <a:t>2(b)ii</a:t>
                      </a:r>
                    </a:p>
                  </a:txBody>
                  <a:tcPr marL="41051" marR="41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Make Scantool data available thru a license</a:t>
                      </a:r>
                    </a:p>
                  </a:txBody>
                  <a:tcPr marL="41051" marR="41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Yes</a:t>
                      </a:r>
                    </a:p>
                  </a:txBody>
                  <a:tcPr marL="41051" marR="41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1996-up</a:t>
                      </a:r>
                    </a:p>
                  </a:txBody>
                  <a:tcPr marL="41051" marR="41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Dante</a:t>
                      </a:r>
                    </a:p>
                  </a:txBody>
                  <a:tcPr marL="41051" marR="41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4546">
                <a:tc>
                  <a:txBody>
                    <a:bodyPr/>
                    <a:lstStyle/>
                    <a:p>
                      <a:r>
                        <a:rPr lang="en-US" sz="1100"/>
                        <a:t>2(c)</a:t>
                      </a:r>
                    </a:p>
                  </a:txBody>
                  <a:tcPr marL="41051" marR="41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Pass-Thru support for 2018+ vehicles</a:t>
                      </a:r>
                    </a:p>
                  </a:txBody>
                  <a:tcPr marL="41051" marR="41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Yes</a:t>
                      </a:r>
                    </a:p>
                  </a:txBody>
                  <a:tcPr marL="41051" marR="41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Tech2win – 1996-2014 </a:t>
                      </a:r>
                    </a:p>
                    <a:p>
                      <a:r>
                        <a:rPr lang="en-US" sz="1100" dirty="0"/>
                        <a:t>GDS2 – </a:t>
                      </a:r>
                      <a:r>
                        <a:rPr lang="en-US" sz="1100" dirty="0" smtClean="0"/>
                        <a:t>2010-up</a:t>
                      </a:r>
                    </a:p>
                    <a:p>
                      <a:endParaRPr lang="en-US" sz="1100" dirty="0"/>
                    </a:p>
                    <a:p>
                      <a:r>
                        <a:rPr lang="en-US" sz="1100" dirty="0"/>
                        <a:t>2010-2014 vehicles may need GDS2 or Tech2WIN</a:t>
                      </a:r>
                    </a:p>
                    <a:p>
                      <a:r>
                        <a:rPr lang="en-US" sz="1100" dirty="0"/>
                        <a:t> </a:t>
                      </a:r>
                    </a:p>
                  </a:txBody>
                  <a:tcPr marL="41051" marR="41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hlinkClick r:id="rId2"/>
                        </a:rPr>
                        <a:t>www.acdelcotds.com</a:t>
                      </a:r>
                      <a:r>
                        <a:rPr lang="en-US" sz="1100" dirty="0"/>
                        <a:t> </a:t>
                      </a:r>
                    </a:p>
                    <a:p>
                      <a:r>
                        <a:rPr lang="en-US" sz="1100" dirty="0"/>
                        <a:t> </a:t>
                      </a:r>
                    </a:p>
                  </a:txBody>
                  <a:tcPr marL="41051" marR="41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404">
                <a:tc>
                  <a:txBody>
                    <a:bodyPr/>
                    <a:lstStyle/>
                    <a:p>
                      <a:r>
                        <a:rPr lang="en-US" sz="1100"/>
                        <a:t>2(d)</a:t>
                      </a:r>
                    </a:p>
                  </a:txBody>
                  <a:tcPr marL="41051" marR="41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Immobilizer programming</a:t>
                      </a:r>
                    </a:p>
                  </a:txBody>
                  <a:tcPr marL="41051" marR="41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Yes</a:t>
                      </a:r>
                    </a:p>
                  </a:txBody>
                  <a:tcPr marL="41051" marR="41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1996-up</a:t>
                      </a:r>
                    </a:p>
                  </a:txBody>
                  <a:tcPr marL="41051" marR="41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hlinkClick r:id="rId2"/>
                        </a:rPr>
                        <a:t>www.acdelcotds.com</a:t>
                      </a:r>
                      <a:endParaRPr lang="en-US" sz="1100" dirty="0"/>
                    </a:p>
                  </a:txBody>
                  <a:tcPr marL="41051" marR="41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884804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3463" y="2824843"/>
            <a:ext cx="8596668" cy="1320800"/>
          </a:xfrm>
        </p:spPr>
        <p:txBody>
          <a:bodyPr/>
          <a:lstStyle/>
          <a:p>
            <a:r>
              <a:rPr lang="en-US" dirty="0" smtClean="0"/>
              <a:t>American Honda Motor Co.</a:t>
            </a:r>
            <a:br>
              <a:rPr lang="en-US" dirty="0" smtClean="0"/>
            </a:br>
            <a:r>
              <a:rPr lang="en-US" sz="2000" dirty="0" smtClean="0"/>
              <a:t>Terence Vance</a:t>
            </a:r>
            <a:endParaRPr lang="en-US" sz="20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7021" y="6089904"/>
            <a:ext cx="2904980" cy="768096"/>
          </a:xfrm>
        </p:spPr>
      </p:pic>
    </p:spTree>
    <p:extLst>
      <p:ext uri="{BB962C8B-B14F-4D97-AF65-F5344CB8AC3E}">
        <p14:creationId xmlns="" xmlns:p14="http://schemas.microsoft.com/office/powerpoint/2010/main" val="1684078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Presenters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7021" y="6089904"/>
            <a:ext cx="2904980" cy="768096"/>
          </a:xfr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508003" y="2160591"/>
            <a:ext cx="6447500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Brian Herron – Drew Technologies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Bob Stewart – General Motors</a:t>
            </a:r>
          </a:p>
          <a:p>
            <a:pPr marL="342900" indent="-3429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Terence Vance – American Honda Motor Co., Inc.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Danny </a:t>
            </a:r>
            <a:r>
              <a:rPr kumimoji="0" lang="en-US" sz="1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Uhls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Nissan North America</a:t>
            </a:r>
          </a:p>
          <a:p>
            <a:pPr marL="342900" indent="-3429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defRPr/>
            </a:pP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Tu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Tran – Porsche Cars North America</a:t>
            </a:r>
            <a:endParaRPr kumimoji="0" lang="en-US" sz="1800" b="0" i="0" u="none" strike="noStrike" kern="1200" cap="none" spc="0" normalizeH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David Stovall – Toyota Motor North America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Kurt </a:t>
            </a:r>
            <a:r>
              <a:rPr kumimoji="0" lang="en-US" sz="1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Immekus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Volkswagen Group of America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Craig Jeffries – Subaru of America</a:t>
            </a:r>
            <a:endParaRPr kumimoji="0" lang="en-US" sz="1800" b="0" i="0" u="none" strike="noStrike" kern="1200" cap="none" spc="0" normalizeH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en-US" sz="1800" b="0" i="0" u="none" strike="noStrike" kern="1200" cap="none" spc="0" normalizeH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8407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2018 R2R MOU Compliance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694245009"/>
              </p:ext>
            </p:extLst>
          </p:nvPr>
        </p:nvGraphicFramePr>
        <p:xfrm>
          <a:off x="407754" y="1635865"/>
          <a:ext cx="11265439" cy="49108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61613">
                  <a:extLst>
                    <a:ext uri="{9D8B030D-6E8A-4147-A177-3AD203B41FA5}">
                      <a16:colId xmlns:a16="http://schemas.microsoft.com/office/drawing/2014/main" xmlns="" val="2681859812"/>
                    </a:ext>
                  </a:extLst>
                </a:gridCol>
                <a:gridCol w="3251311">
                  <a:extLst>
                    <a:ext uri="{9D8B030D-6E8A-4147-A177-3AD203B41FA5}">
                      <a16:colId xmlns:a16="http://schemas.microsoft.com/office/drawing/2014/main" xmlns="" val="1039862418"/>
                    </a:ext>
                  </a:extLst>
                </a:gridCol>
                <a:gridCol w="1515063">
                  <a:extLst>
                    <a:ext uri="{9D8B030D-6E8A-4147-A177-3AD203B41FA5}">
                      <a16:colId xmlns:a16="http://schemas.microsoft.com/office/drawing/2014/main" xmlns="" val="1196567603"/>
                    </a:ext>
                  </a:extLst>
                </a:gridCol>
                <a:gridCol w="1650149">
                  <a:extLst>
                    <a:ext uri="{9D8B030D-6E8A-4147-A177-3AD203B41FA5}">
                      <a16:colId xmlns:a16="http://schemas.microsoft.com/office/drawing/2014/main" xmlns="" val="12280216"/>
                    </a:ext>
                  </a:extLst>
                </a:gridCol>
                <a:gridCol w="3787303">
                  <a:extLst>
                    <a:ext uri="{9D8B030D-6E8A-4147-A177-3AD203B41FA5}">
                      <a16:colId xmlns:a16="http://schemas.microsoft.com/office/drawing/2014/main" xmlns="" val="1241926091"/>
                    </a:ext>
                  </a:extLst>
                </a:gridCol>
              </a:tblGrid>
              <a:tr h="58625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MOU Section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Requirement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Compliant</a:t>
                      </a:r>
                      <a:r>
                        <a:rPr lang="en-US" sz="1600" baseline="0" dirty="0" smtClean="0">
                          <a:effectLst/>
                        </a:rPr>
                        <a:t> ?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Year Range </a:t>
                      </a:r>
                      <a:r>
                        <a:rPr lang="en-US" sz="1600" dirty="0" smtClean="0">
                          <a:effectLst/>
                        </a:rPr>
                        <a:t>Offered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Where to find this information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xmlns="" val="2882341949"/>
                  </a:ext>
                </a:extLst>
              </a:tr>
              <a:tr h="8485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2(a)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Diagnostic Information for 2002-newer vehicles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r>
                        <a:rPr lang="en-US" sz="1600" dirty="0" smtClean="0">
                          <a:effectLst/>
                        </a:rPr>
                        <a:t>Yes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r>
                        <a:rPr lang="en-US" sz="1600" dirty="0" smtClean="0">
                          <a:effectLst/>
                        </a:rPr>
                        <a:t>1990~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r>
                        <a:rPr lang="en-US" sz="1600" dirty="0" smtClean="0">
                          <a:solidFill>
                            <a:schemeClr val="accent2"/>
                          </a:solidFill>
                          <a:effectLst/>
                        </a:rPr>
                        <a:t>https://techinfo.honda.com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xmlns="" val="2149997189"/>
                  </a:ext>
                </a:extLst>
              </a:tr>
              <a:tr h="8485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2(b)i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Diagnostic tools for 2002-newer vehicles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r>
                        <a:rPr lang="en-US" sz="1600" dirty="0" smtClean="0">
                          <a:effectLst/>
                        </a:rPr>
                        <a:t>Yes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r>
                        <a:rPr lang="en-US" sz="1600" dirty="0" smtClean="0">
                          <a:effectLst/>
                        </a:rPr>
                        <a:t>1996~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(1992-1995 with adaptor)</a:t>
                      </a:r>
                      <a:endParaRPr kumimoji="1"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r>
                        <a:rPr lang="en-US" sz="1600" dirty="0" smtClean="0">
                          <a:solidFill>
                            <a:schemeClr val="accent2"/>
                          </a:solidFill>
                          <a:effectLst/>
                        </a:rPr>
                        <a:t>https://techinfo.honda.com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xmlns="" val="421621365"/>
                  </a:ext>
                </a:extLst>
              </a:tr>
              <a:tr h="8485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2(b)ii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Make Scantool data available thru a license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r>
                        <a:rPr lang="en-US" sz="1600" dirty="0" smtClean="0">
                          <a:effectLst/>
                        </a:rPr>
                        <a:t>Yes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 1992~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r>
                        <a:rPr lang="en-US" sz="1600" dirty="0" smtClean="0">
                          <a:solidFill>
                            <a:schemeClr val="accent2"/>
                          </a:solidFill>
                          <a:effectLst/>
                        </a:rPr>
                        <a:t>etools.org/</a:t>
                      </a:r>
                      <a:r>
                        <a:rPr lang="en-US" sz="1600" dirty="0" err="1" smtClean="0">
                          <a:solidFill>
                            <a:schemeClr val="accent2"/>
                          </a:solidFill>
                          <a:effectLst/>
                        </a:rPr>
                        <a:t>OEMLicensing</a:t>
                      </a:r>
                      <a:endParaRPr lang="en-US" sz="16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xmlns="" val="2517343460"/>
                  </a:ext>
                </a:extLst>
              </a:tr>
              <a:tr h="8485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2(c)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Pass-Thru support for 2018+ vehicles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r>
                        <a:rPr lang="en-US" sz="1600" dirty="0" smtClean="0">
                          <a:effectLst/>
                        </a:rPr>
                        <a:t>Yes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 2001~ </a:t>
                      </a:r>
                      <a:r>
                        <a:rPr lang="en-US" sz="1100" dirty="0" smtClean="0">
                          <a:effectLst/>
                        </a:rPr>
                        <a:t>(reprogramming)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1992~ </a:t>
                      </a:r>
                      <a:r>
                        <a:rPr kumimoji="1"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(diagnostics)</a:t>
                      </a:r>
                      <a:endParaRPr kumimoji="1" lang="en-US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r>
                        <a:rPr lang="en-US" sz="1600" dirty="0" smtClean="0">
                          <a:solidFill>
                            <a:schemeClr val="accent2"/>
                          </a:solidFill>
                          <a:effectLst/>
                        </a:rPr>
                        <a:t>https://techinfo.honda.com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xmlns="" val="3289887395"/>
                  </a:ext>
                </a:extLst>
              </a:tr>
              <a:tr h="8326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2(d)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Immobilizer programming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r>
                        <a:rPr lang="en-US" sz="1600" dirty="0" smtClean="0">
                          <a:effectLst/>
                        </a:rPr>
                        <a:t>Yes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r>
                        <a:rPr lang="en-US" sz="1600" dirty="0" smtClean="0">
                          <a:effectLst/>
                        </a:rPr>
                        <a:t>1998~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r>
                        <a:rPr lang="en-US" sz="1600" dirty="0" smtClean="0">
                          <a:solidFill>
                            <a:schemeClr val="accent2"/>
                          </a:solidFill>
                          <a:effectLst/>
                        </a:rPr>
                        <a:t>https://techinfo.honda.com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xmlns="" val="3009602059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67278" y="2577059"/>
            <a:ext cx="2813047" cy="4036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67277" y="3401517"/>
            <a:ext cx="2813047" cy="4036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67275" y="5169558"/>
            <a:ext cx="2813047" cy="4036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67274" y="6056387"/>
            <a:ext cx="2813047" cy="4036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43681" y="4263413"/>
            <a:ext cx="2460231" cy="44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9586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 Thru Application – </a:t>
            </a:r>
            <a:r>
              <a:rPr lang="en-US" dirty="0" err="1" smtClean="0"/>
              <a:t>i</a:t>
            </a:r>
            <a:r>
              <a:rPr lang="en-US" dirty="0" smtClean="0"/>
              <a:t>-HDS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i</a:t>
            </a:r>
            <a:r>
              <a:rPr lang="en-US" dirty="0" smtClean="0"/>
              <a:t>-HDS (Honda Diagnostic System) diagnostic software suite – AVAILABLE NOW</a:t>
            </a:r>
          </a:p>
          <a:p>
            <a:r>
              <a:rPr lang="en-US" dirty="0" smtClean="0"/>
              <a:t>URL – </a:t>
            </a:r>
            <a:r>
              <a:rPr lang="en-US" dirty="0" smtClean="0">
                <a:solidFill>
                  <a:schemeClr val="accent2"/>
                </a:solidFill>
              </a:rPr>
              <a:t>https://techinfo.honda.com</a:t>
            </a:r>
          </a:p>
          <a:p>
            <a:r>
              <a:rPr lang="en-US" dirty="0"/>
              <a:t>D</a:t>
            </a:r>
            <a:r>
              <a:rPr lang="en-US" dirty="0" smtClean="0"/>
              <a:t>ealers and aftermarket use the same application for both reprogramming and diagnostics</a:t>
            </a:r>
          </a:p>
          <a:p>
            <a:r>
              <a:rPr lang="en-US" dirty="0" smtClean="0"/>
              <a:t>Convenient subscription options</a:t>
            </a:r>
          </a:p>
          <a:p>
            <a:pPr lvl="1"/>
            <a:r>
              <a:rPr lang="en-US" sz="1600" dirty="0" smtClean="0"/>
              <a:t>1 day: $10</a:t>
            </a:r>
          </a:p>
          <a:p>
            <a:pPr lvl="1"/>
            <a:r>
              <a:rPr lang="en-US" sz="1600" dirty="0" smtClean="0"/>
              <a:t>30 days: $133</a:t>
            </a:r>
          </a:p>
          <a:p>
            <a:pPr lvl="1"/>
            <a:r>
              <a:rPr lang="en-US" sz="1600" dirty="0" smtClean="0"/>
              <a:t>365 days: $1,547</a:t>
            </a:r>
          </a:p>
          <a:p>
            <a:r>
              <a:rPr lang="en-US" dirty="0" smtClean="0"/>
              <a:t>BYOD J2534-compliant (API v04.04)</a:t>
            </a:r>
          </a:p>
          <a:p>
            <a:r>
              <a:rPr lang="en-US" dirty="0" smtClean="0"/>
              <a:t>Denso DST-</a:t>
            </a:r>
            <a:r>
              <a:rPr lang="en-US" dirty="0" err="1" smtClean="0"/>
              <a:t>i</a:t>
            </a:r>
            <a:r>
              <a:rPr lang="en-US" dirty="0" smtClean="0"/>
              <a:t> and Bosch MVCI – Honda validated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1049" y="2820250"/>
            <a:ext cx="2813047" cy="403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7824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 Thru Exemptions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Acura Link (early 2000s Acura models)</a:t>
            </a:r>
          </a:p>
          <a:p>
            <a:pPr lvl="1"/>
            <a:r>
              <a:rPr lang="en-US" dirty="0" smtClean="0"/>
              <a:t>Traffic, weather, maps update</a:t>
            </a:r>
          </a:p>
          <a:p>
            <a:pPr lvl="1"/>
            <a:r>
              <a:rPr lang="en-US" dirty="0" smtClean="0"/>
              <a:t>Requires GNA600 tool kit (available through AHM tool and equipment program)</a:t>
            </a:r>
          </a:p>
          <a:p>
            <a:r>
              <a:rPr lang="en-US" dirty="0" smtClean="0"/>
              <a:t>Hands Free Link Control Unit Update </a:t>
            </a:r>
          </a:p>
          <a:p>
            <a:pPr lvl="1"/>
            <a:r>
              <a:rPr lang="en-US" i="1" dirty="0" smtClean="0"/>
              <a:t>Bluetooth</a:t>
            </a:r>
            <a:r>
              <a:rPr lang="en-US" dirty="0" smtClean="0"/>
              <a:t> pairing of mobile phone to head unit</a:t>
            </a:r>
          </a:p>
          <a:p>
            <a:pPr lvl="1"/>
            <a:r>
              <a:rPr lang="en-US" dirty="0" smtClean="0"/>
              <a:t>Requires BT adaptor (v2.1 or higher)</a:t>
            </a:r>
          </a:p>
          <a:p>
            <a:r>
              <a:rPr lang="en-US" dirty="0" smtClean="0"/>
              <a:t>EPS Rewrite Recall (specific 2013/2014 Accord models)</a:t>
            </a:r>
          </a:p>
          <a:p>
            <a:pPr lvl="1"/>
            <a:r>
              <a:rPr lang="en-US" dirty="0"/>
              <a:t>Electronic Power Steering software update</a:t>
            </a:r>
          </a:p>
          <a:p>
            <a:pPr lvl="1"/>
            <a:r>
              <a:rPr lang="en-US" dirty="0" smtClean="0"/>
              <a:t>To be completed by dealer to complete the open campaign</a:t>
            </a:r>
          </a:p>
          <a:p>
            <a:pPr lvl="1"/>
            <a:r>
              <a:rPr lang="en-US" dirty="0" smtClean="0"/>
              <a:t>Requires “</a:t>
            </a:r>
            <a:r>
              <a:rPr lang="en-US" dirty="0" err="1" smtClean="0"/>
              <a:t>MongoosePro</a:t>
            </a:r>
            <a:r>
              <a:rPr lang="en-US" dirty="0" smtClean="0"/>
              <a:t> Honda” VCI with specific firmware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0171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5558"/>
            <a:ext cx="10363200" cy="4114800"/>
          </a:xfrm>
        </p:spPr>
        <p:txBody>
          <a:bodyPr/>
          <a:lstStyle/>
          <a:p>
            <a:r>
              <a:rPr lang="en-US" dirty="0" smtClean="0"/>
              <a:t>Information is available on </a:t>
            </a:r>
            <a:r>
              <a:rPr lang="en-US" dirty="0">
                <a:solidFill>
                  <a:schemeClr val="accent2"/>
                </a:solidFill>
              </a:rPr>
              <a:t>https://</a:t>
            </a:r>
            <a:r>
              <a:rPr lang="en-US" dirty="0" smtClean="0">
                <a:solidFill>
                  <a:schemeClr val="accent2"/>
                </a:solidFill>
              </a:rPr>
              <a:t>techinfo.honda.com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American Honda provides collision repair training, hosted by </a:t>
            </a:r>
            <a:r>
              <a:rPr lang="en-US" dirty="0" err="1" smtClean="0"/>
              <a:t>i</a:t>
            </a:r>
            <a:r>
              <a:rPr lang="en-US" dirty="0" smtClean="0"/>
              <a:t>-CAR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For more information, please visit: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chemeClr val="accent2"/>
                </a:solidFill>
              </a:rPr>
              <a:t>https</a:t>
            </a:r>
            <a:r>
              <a:rPr lang="en-US" b="1" dirty="0">
                <a:solidFill>
                  <a:schemeClr val="accent2"/>
                </a:solidFill>
              </a:rPr>
              <a:t>://www.i-car.com/Home/OEM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5062" y="3927583"/>
            <a:ext cx="2717460" cy="9809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37270" y="2311985"/>
            <a:ext cx="2813047" cy="403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1334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Honda including the same VIN specific build data that they are providing their franchised dealers? </a:t>
            </a:r>
          </a:p>
          <a:p>
            <a:pPr lvl="1"/>
            <a:r>
              <a:rPr lang="en-US" dirty="0" smtClean="0"/>
              <a:t>Yes. Detailed VIN information is provided in the same service manual information that we provide to dealers.</a:t>
            </a:r>
          </a:p>
          <a:p>
            <a:r>
              <a:rPr lang="en-US" dirty="0" smtClean="0"/>
              <a:t>How is Honda letting independents know about how pass thru software is being released?</a:t>
            </a:r>
          </a:p>
          <a:p>
            <a:pPr lvl="1"/>
            <a:r>
              <a:rPr lang="en-US" dirty="0"/>
              <a:t>Service Express (</a:t>
            </a:r>
            <a:r>
              <a:rPr lang="en-US" dirty="0">
                <a:solidFill>
                  <a:schemeClr val="accent2"/>
                </a:solidFill>
              </a:rPr>
              <a:t>https://techinfo.honda.com</a:t>
            </a:r>
            <a:r>
              <a:rPr lang="en-US" dirty="0" smtClean="0"/>
              <a:t>) is our primary means for communicating software released to independent repair facilities.</a:t>
            </a:r>
            <a:endParaRPr lang="en-US" dirty="0"/>
          </a:p>
          <a:p>
            <a:pPr lvl="1"/>
            <a:r>
              <a:rPr lang="en-US" dirty="0" smtClean="0"/>
              <a:t>If you’re a current </a:t>
            </a:r>
            <a:r>
              <a:rPr lang="en-US" dirty="0" err="1" smtClean="0"/>
              <a:t>i</a:t>
            </a:r>
            <a:r>
              <a:rPr lang="en-US" dirty="0" smtClean="0"/>
              <a:t>-HDS subscriber, HDM will alert you of new versions of software.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40554" y="3909748"/>
            <a:ext cx="2813047" cy="403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5287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3463" y="2824843"/>
            <a:ext cx="8596668" cy="1320800"/>
          </a:xfrm>
        </p:spPr>
        <p:txBody>
          <a:bodyPr/>
          <a:lstStyle/>
          <a:p>
            <a:r>
              <a:rPr lang="en-US" dirty="0" smtClean="0"/>
              <a:t>Nissan North America</a:t>
            </a:r>
            <a:br>
              <a:rPr lang="en-US" dirty="0" smtClean="0"/>
            </a:br>
            <a:r>
              <a:rPr lang="en-US" sz="2000" dirty="0" smtClean="0"/>
              <a:t>Danny </a:t>
            </a:r>
            <a:r>
              <a:rPr lang="en-US" sz="2000" dirty="0" err="1" smtClean="0"/>
              <a:t>Uhls</a:t>
            </a:r>
            <a:endParaRPr lang="en-US" sz="20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7021" y="6089904"/>
            <a:ext cx="2904980" cy="768096"/>
          </a:xfrm>
        </p:spPr>
      </p:pic>
    </p:spTree>
    <p:extLst>
      <p:ext uri="{BB962C8B-B14F-4D97-AF65-F5344CB8AC3E}">
        <p14:creationId xmlns="" xmlns:p14="http://schemas.microsoft.com/office/powerpoint/2010/main" val="16840782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black">
          <a:xfrm>
            <a:off x="3048000" y="381000"/>
            <a:ext cx="8432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 rtl="0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682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80962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Char char="-"/>
              <a:defRPr sz="2000">
                <a:solidFill>
                  <a:schemeClr val="tx1"/>
                </a:solidFill>
                <a:latin typeface="+mn-lt"/>
              </a:defRPr>
            </a:lvl3pPr>
            <a:lvl4pPr marL="1036638" indent="-1127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1319213" indent="-1682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5pPr>
            <a:lvl6pPr marL="1776413" indent="-1682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6pPr>
            <a:lvl7pPr marL="2233613" indent="-1682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7pPr>
            <a:lvl8pPr marL="2690813" indent="-1682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8pPr>
            <a:lvl9pPr marL="3148013" indent="-1682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endParaRPr lang="en-US" altLang="en-US" kern="0" dirty="0" smtClean="0"/>
          </a:p>
          <a:p>
            <a:pPr algn="l">
              <a:defRPr/>
            </a:pPr>
            <a:r>
              <a:rPr lang="en-US" sz="2800" b="0" dirty="0"/>
              <a:t>Diagnostic and Repair Information</a:t>
            </a:r>
          </a:p>
          <a:p>
            <a:pPr eaLnBrk="1" hangingPunct="1">
              <a:defRPr/>
            </a:pPr>
            <a:endParaRPr lang="en-US" altLang="en-US" sz="2400" kern="0" dirty="0" smtClean="0"/>
          </a:p>
          <a:p>
            <a:pPr eaLnBrk="1" hangingPunct="1">
              <a:defRPr/>
            </a:pPr>
            <a:endParaRPr lang="en-US" altLang="en-US" sz="3200" kern="0" dirty="0" smtClean="0"/>
          </a:p>
          <a:p>
            <a:pPr algn="l" eaLnBrk="1" hangingPunct="1">
              <a:defRPr/>
            </a:pPr>
            <a:endParaRPr lang="en-US" altLang="en-US" sz="3200" kern="0" dirty="0" smtClean="0"/>
          </a:p>
          <a:p>
            <a:pPr algn="l" eaLnBrk="1" hangingPunct="1">
              <a:defRPr/>
            </a:pPr>
            <a:endParaRPr lang="en-US" altLang="en-US" sz="3200" kern="0" dirty="0" smtClean="0"/>
          </a:p>
          <a:p>
            <a:pPr eaLnBrk="1" hangingPunct="1">
              <a:defRPr/>
            </a:pPr>
            <a:endParaRPr lang="en-US" altLang="en-US" sz="3200" kern="0" dirty="0" smtClean="0"/>
          </a:p>
          <a:p>
            <a:pPr eaLnBrk="1" hangingPunct="1">
              <a:defRPr/>
            </a:pPr>
            <a:endParaRPr lang="en-US" altLang="en-US" sz="3200" kern="0" dirty="0" smtClean="0"/>
          </a:p>
          <a:p>
            <a:pPr eaLnBrk="1" hangingPunct="1">
              <a:defRPr/>
            </a:pPr>
            <a:endParaRPr lang="en-US" altLang="en-US" sz="3200" kern="0" dirty="0" smtClean="0"/>
          </a:p>
          <a:p>
            <a:pPr eaLnBrk="1" hangingPunct="1">
              <a:defRPr/>
            </a:pPr>
            <a:endParaRPr lang="en-US" altLang="en-US" sz="3200" kern="0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406400" y="2209800"/>
            <a:ext cx="9020629" cy="3657600"/>
          </a:xfrm>
        </p:spPr>
        <p:txBody>
          <a:bodyPr>
            <a:normAutofit fontScale="92500" lnSpcReduction="10000"/>
          </a:bodyPr>
          <a:lstStyle/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US" sz="1800" b="0" dirty="0" smtClean="0"/>
              <a:t>Service </a:t>
            </a:r>
            <a:r>
              <a:rPr lang="en-US" sz="1800" b="0" dirty="0"/>
              <a:t>Manuals, Technical Service Bulletins, Tech Talk magazines and </a:t>
            </a:r>
            <a:r>
              <a:rPr lang="en-US" sz="1800" b="0" dirty="0" smtClean="0"/>
              <a:t>training </a:t>
            </a:r>
            <a:r>
              <a:rPr lang="en-US" sz="1800" b="0" dirty="0"/>
              <a:t>modules </a:t>
            </a:r>
            <a:r>
              <a:rPr lang="en-US" sz="1800" b="0" dirty="0" smtClean="0"/>
              <a:t>from early 1990s to current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endParaRPr lang="en-US" sz="1800" b="0" dirty="0"/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US" sz="1800" b="0" dirty="0" smtClean="0"/>
              <a:t>Available at: Nissan </a:t>
            </a:r>
            <a:r>
              <a:rPr lang="en-US" sz="1800" b="0" dirty="0"/>
              <a:t>or Infiniti TechInfo Website </a:t>
            </a:r>
          </a:p>
          <a:p>
            <a:pPr algn="l">
              <a:defRPr/>
            </a:pPr>
            <a:r>
              <a:rPr lang="en-US" sz="1400" b="0" dirty="0"/>
              <a:t>(</a:t>
            </a:r>
            <a:r>
              <a:rPr lang="en-US" sz="1400" b="0" dirty="0">
                <a:hlinkClick r:id="rId3"/>
              </a:rPr>
              <a:t>www.nissan-techinfo.com</a:t>
            </a:r>
            <a:r>
              <a:rPr lang="en-US" sz="1400" b="0" dirty="0"/>
              <a:t> &amp; </a:t>
            </a:r>
            <a:r>
              <a:rPr lang="en-US" sz="1400" b="0" dirty="0" smtClean="0">
                <a:hlinkClick r:id="rId4"/>
              </a:rPr>
              <a:t>www.infiniti-techinfo.com</a:t>
            </a:r>
            <a:r>
              <a:rPr lang="en-US" sz="1400" b="0" dirty="0" smtClean="0"/>
              <a:t>)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endParaRPr lang="en-US" sz="1800" b="0" dirty="0" smtClean="0"/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US" sz="1800" b="0" dirty="0" smtClean="0"/>
              <a:t>Online Viewing Subscription Cost:</a:t>
            </a:r>
          </a:p>
          <a:p>
            <a:pPr marL="800100" lvl="1" indent="-285750">
              <a:buFont typeface="Arial" panose="020B0604020202020204" pitchFamily="34" charset="0"/>
              <a:buChar char="•"/>
              <a:defRPr/>
            </a:pPr>
            <a:r>
              <a:rPr lang="en-US" sz="1400" dirty="0" smtClean="0"/>
              <a:t>One Year Subscription - $720.00</a:t>
            </a:r>
          </a:p>
          <a:p>
            <a:pPr marL="800100" lvl="1" indent="-285750">
              <a:buFont typeface="Arial" panose="020B0604020202020204" pitchFamily="34" charset="0"/>
              <a:buChar char="•"/>
              <a:defRPr/>
            </a:pPr>
            <a:r>
              <a:rPr lang="en-US" sz="1400" dirty="0" smtClean="0"/>
              <a:t>90 day Subscription  $225.00</a:t>
            </a:r>
          </a:p>
          <a:p>
            <a:pPr marL="800100" lvl="1" indent="-285750">
              <a:buFont typeface="Arial" panose="020B0604020202020204" pitchFamily="34" charset="0"/>
              <a:buChar char="•"/>
              <a:defRPr/>
            </a:pPr>
            <a:r>
              <a:rPr lang="en-US" sz="1400" dirty="0" smtClean="0"/>
              <a:t>30 day Subscription  $75.00</a:t>
            </a:r>
          </a:p>
          <a:p>
            <a:pPr marL="800100" lvl="1" indent="-285750">
              <a:buFont typeface="Arial" panose="020B0604020202020204" pitchFamily="34" charset="0"/>
              <a:buChar char="•"/>
              <a:defRPr/>
            </a:pPr>
            <a:r>
              <a:rPr lang="en-US" sz="1400" dirty="0" smtClean="0"/>
              <a:t>One day Subscription  $19.99</a:t>
            </a:r>
          </a:p>
          <a:p>
            <a:pPr>
              <a:defRPr/>
            </a:pPr>
            <a:endParaRPr lang="en-US" b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black">
          <a:xfrm>
            <a:off x="3048000" y="381000"/>
            <a:ext cx="8432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 rtl="0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682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80962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Char char="-"/>
              <a:defRPr sz="2000">
                <a:solidFill>
                  <a:schemeClr val="tx1"/>
                </a:solidFill>
                <a:latin typeface="+mn-lt"/>
              </a:defRPr>
            </a:lvl3pPr>
            <a:lvl4pPr marL="1036638" indent="-1127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1319213" indent="-1682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5pPr>
            <a:lvl6pPr marL="1776413" indent="-1682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6pPr>
            <a:lvl7pPr marL="2233613" indent="-1682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7pPr>
            <a:lvl8pPr marL="2690813" indent="-1682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8pPr>
            <a:lvl9pPr marL="3148013" indent="-1682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endParaRPr lang="en-US" altLang="en-US" kern="0" dirty="0" smtClean="0"/>
          </a:p>
          <a:p>
            <a:pPr algn="l">
              <a:defRPr/>
            </a:pPr>
            <a:r>
              <a:rPr lang="en-US" sz="2800" b="0" dirty="0"/>
              <a:t>Diagnostic </a:t>
            </a:r>
            <a:r>
              <a:rPr lang="en-US" sz="2800" b="0" dirty="0" smtClean="0"/>
              <a:t>Tools Availability</a:t>
            </a:r>
            <a:endParaRPr lang="en-US" sz="2800" b="0" dirty="0"/>
          </a:p>
          <a:p>
            <a:pPr eaLnBrk="1" hangingPunct="1">
              <a:defRPr/>
            </a:pPr>
            <a:endParaRPr lang="en-US" altLang="en-US" sz="2400" kern="0" dirty="0" smtClean="0"/>
          </a:p>
          <a:p>
            <a:pPr eaLnBrk="1" hangingPunct="1">
              <a:defRPr/>
            </a:pPr>
            <a:endParaRPr lang="en-US" altLang="en-US" sz="3200" kern="0" dirty="0" smtClean="0"/>
          </a:p>
          <a:p>
            <a:pPr algn="l" eaLnBrk="1" hangingPunct="1">
              <a:defRPr/>
            </a:pPr>
            <a:endParaRPr lang="en-US" altLang="en-US" sz="3200" kern="0" dirty="0" smtClean="0"/>
          </a:p>
          <a:p>
            <a:pPr algn="l" eaLnBrk="1" hangingPunct="1">
              <a:defRPr/>
            </a:pPr>
            <a:endParaRPr lang="en-US" altLang="en-US" sz="3200" kern="0" dirty="0" smtClean="0"/>
          </a:p>
          <a:p>
            <a:pPr eaLnBrk="1" hangingPunct="1">
              <a:defRPr/>
            </a:pPr>
            <a:endParaRPr lang="en-US" altLang="en-US" sz="3200" kern="0" dirty="0" smtClean="0"/>
          </a:p>
          <a:p>
            <a:pPr eaLnBrk="1" hangingPunct="1">
              <a:defRPr/>
            </a:pPr>
            <a:endParaRPr lang="en-US" altLang="en-US" sz="3200" kern="0" dirty="0" smtClean="0"/>
          </a:p>
          <a:p>
            <a:pPr eaLnBrk="1" hangingPunct="1">
              <a:defRPr/>
            </a:pPr>
            <a:endParaRPr lang="en-US" altLang="en-US" sz="3200" kern="0" dirty="0" smtClean="0"/>
          </a:p>
          <a:p>
            <a:pPr eaLnBrk="1" hangingPunct="1">
              <a:defRPr/>
            </a:pPr>
            <a:endParaRPr lang="en-US" altLang="en-US" sz="3200" kern="0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406400" y="2209800"/>
            <a:ext cx="11176000" cy="914400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US" sz="1800" b="0" dirty="0" smtClean="0"/>
              <a:t>Nissan or Infiniti TechMate Website </a:t>
            </a:r>
          </a:p>
          <a:p>
            <a:pPr algn="l">
              <a:defRPr/>
            </a:pPr>
            <a:r>
              <a:rPr lang="en-US" sz="1600" b="0" dirty="0" smtClean="0"/>
              <a:t>(</a:t>
            </a:r>
            <a:r>
              <a:rPr lang="en-US" sz="1600" b="0" dirty="0" smtClean="0">
                <a:hlinkClick r:id="rId3"/>
              </a:rPr>
              <a:t>www.nissantechmate.com</a:t>
            </a:r>
            <a:r>
              <a:rPr lang="en-US" sz="1600" b="0" dirty="0" smtClean="0"/>
              <a:t> &amp; </a:t>
            </a:r>
            <a:r>
              <a:rPr lang="en-US" sz="1600" b="0" dirty="0" smtClean="0">
                <a:hlinkClick r:id="rId4"/>
              </a:rPr>
              <a:t>www.infinititechmate.com</a:t>
            </a:r>
            <a:r>
              <a:rPr lang="en-US" sz="1600" b="0" dirty="0" smtClean="0"/>
              <a:t>)</a:t>
            </a:r>
          </a:p>
          <a:p>
            <a:pPr algn="l">
              <a:defRPr/>
            </a:pPr>
            <a:endParaRPr lang="en-US" sz="1800" b="0" dirty="0" smtClean="0"/>
          </a:p>
          <a:p>
            <a:pPr>
              <a:defRPr/>
            </a:pPr>
            <a:endParaRPr lang="en-US" b="0" dirty="0"/>
          </a:p>
        </p:txBody>
      </p:sp>
      <p:pic>
        <p:nvPicPr>
          <p:cNvPr id="9220" name="Picture 3" descr="http://nissanconsult.spx.com/img/consult_ki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4834" y="3246438"/>
            <a:ext cx="197273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1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6400" y="5486400"/>
            <a:ext cx="300566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4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839200" y="5514976"/>
            <a:ext cx="26670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6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23585" y="3263900"/>
            <a:ext cx="1248833" cy="145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7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208434" y="3352801"/>
            <a:ext cx="918633" cy="133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black">
          <a:xfrm>
            <a:off x="2946400" y="228600"/>
            <a:ext cx="8432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 rtl="0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682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80962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Char char="-"/>
              <a:defRPr sz="2000">
                <a:solidFill>
                  <a:schemeClr val="tx1"/>
                </a:solidFill>
                <a:latin typeface="+mn-lt"/>
              </a:defRPr>
            </a:lvl3pPr>
            <a:lvl4pPr marL="1036638" indent="-1127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1319213" indent="-1682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5pPr>
            <a:lvl6pPr marL="1776413" indent="-1682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6pPr>
            <a:lvl7pPr marL="2233613" indent="-1682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7pPr>
            <a:lvl8pPr marL="2690813" indent="-1682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8pPr>
            <a:lvl9pPr marL="3148013" indent="-1682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endParaRPr lang="en-US" altLang="en-US" kern="0" dirty="0" smtClean="0"/>
          </a:p>
          <a:p>
            <a:pPr algn="l">
              <a:defRPr/>
            </a:pPr>
            <a:r>
              <a:rPr lang="en-US" sz="2400" b="0" dirty="0"/>
              <a:t>Diagnostic </a:t>
            </a:r>
            <a:r>
              <a:rPr lang="en-US" sz="2400" b="0" dirty="0" smtClean="0"/>
              <a:t>Software for Off-the-Shelf PC</a:t>
            </a:r>
            <a:endParaRPr lang="en-US" sz="2400" b="0" dirty="0"/>
          </a:p>
          <a:p>
            <a:pPr eaLnBrk="1" hangingPunct="1">
              <a:defRPr/>
            </a:pPr>
            <a:r>
              <a:rPr lang="en-US" altLang="en-US" sz="2400" b="0" kern="0" dirty="0" smtClean="0"/>
              <a:t>(CONSULT III Plus R2R)</a:t>
            </a:r>
          </a:p>
          <a:p>
            <a:pPr eaLnBrk="1" hangingPunct="1">
              <a:defRPr/>
            </a:pPr>
            <a:endParaRPr lang="en-US" altLang="en-US" sz="3200" kern="0" dirty="0" smtClean="0"/>
          </a:p>
          <a:p>
            <a:pPr algn="l" eaLnBrk="1" hangingPunct="1">
              <a:defRPr/>
            </a:pPr>
            <a:endParaRPr lang="en-US" altLang="en-US" sz="3200" kern="0" dirty="0" smtClean="0"/>
          </a:p>
          <a:p>
            <a:pPr algn="l" eaLnBrk="1" hangingPunct="1">
              <a:defRPr/>
            </a:pPr>
            <a:endParaRPr lang="en-US" altLang="en-US" sz="3200" kern="0" dirty="0" smtClean="0"/>
          </a:p>
          <a:p>
            <a:pPr eaLnBrk="1" hangingPunct="1">
              <a:defRPr/>
            </a:pPr>
            <a:endParaRPr lang="en-US" altLang="en-US" sz="3200" kern="0" dirty="0" smtClean="0"/>
          </a:p>
          <a:p>
            <a:pPr eaLnBrk="1" hangingPunct="1">
              <a:defRPr/>
            </a:pPr>
            <a:endParaRPr lang="en-US" altLang="en-US" sz="3200" kern="0" dirty="0" smtClean="0"/>
          </a:p>
          <a:p>
            <a:pPr eaLnBrk="1" hangingPunct="1">
              <a:defRPr/>
            </a:pPr>
            <a:endParaRPr lang="en-US" altLang="en-US" sz="3200" kern="0" dirty="0" smtClean="0"/>
          </a:p>
          <a:p>
            <a:pPr eaLnBrk="1" hangingPunct="1">
              <a:defRPr/>
            </a:pPr>
            <a:endParaRPr lang="en-US" altLang="en-US" sz="3200" kern="0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406400" y="1981200"/>
            <a:ext cx="9151257" cy="4572000"/>
          </a:xfrm>
        </p:spPr>
        <p:txBody>
          <a:bodyPr>
            <a:normAutofit fontScale="92500" lnSpcReduction="20000"/>
          </a:bodyPr>
          <a:lstStyle/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US" sz="1800" b="0" dirty="0" smtClean="0"/>
              <a:t>CONSULT </a:t>
            </a:r>
            <a:r>
              <a:rPr lang="en-US" sz="1800" b="0" dirty="0"/>
              <a:t>III </a:t>
            </a:r>
            <a:r>
              <a:rPr lang="en-US" sz="1800" b="0" dirty="0" smtClean="0"/>
              <a:t>Plus R2R </a:t>
            </a:r>
            <a:r>
              <a:rPr lang="en-US" sz="1800" b="0" dirty="0"/>
              <a:t>diagnostic software installs on any personal computer that </a:t>
            </a:r>
            <a:r>
              <a:rPr lang="en-US" sz="1800" b="0" dirty="0" smtClean="0"/>
              <a:t>meets the software </a:t>
            </a:r>
            <a:r>
              <a:rPr lang="en-US" sz="1800" b="0" dirty="0"/>
              <a:t>operating </a:t>
            </a:r>
            <a:r>
              <a:rPr lang="en-US" sz="1800" b="0" dirty="0" smtClean="0"/>
              <a:t>specifications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endParaRPr lang="en-US" sz="1800" b="0" dirty="0" smtClean="0"/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US" sz="1800" b="0" dirty="0"/>
              <a:t>Released: April 25, </a:t>
            </a:r>
            <a:r>
              <a:rPr lang="en-US" sz="1800" b="0" dirty="0" smtClean="0"/>
              <a:t>2017</a:t>
            </a:r>
          </a:p>
          <a:p>
            <a:pPr algn="l">
              <a:defRPr/>
            </a:pPr>
            <a:endParaRPr lang="en-US" sz="1800" b="0" dirty="0" smtClean="0"/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US" sz="1800" b="0" dirty="0" smtClean="0"/>
              <a:t>Software and additional information available at: Nissan </a:t>
            </a:r>
            <a:r>
              <a:rPr lang="en-US" sz="1800" b="0" dirty="0"/>
              <a:t>or Infiniti TechInfo Website </a:t>
            </a:r>
            <a:r>
              <a:rPr lang="en-US" sz="1400" b="0" dirty="0" smtClean="0"/>
              <a:t>(</a:t>
            </a:r>
            <a:r>
              <a:rPr lang="en-US" sz="1400" b="0" dirty="0">
                <a:hlinkClick r:id="rId3"/>
              </a:rPr>
              <a:t>www.nissan-techinfo.com</a:t>
            </a:r>
            <a:r>
              <a:rPr lang="en-US" sz="1400" b="0" dirty="0"/>
              <a:t> &amp; </a:t>
            </a:r>
            <a:r>
              <a:rPr lang="en-US" sz="1400" b="0" dirty="0" smtClean="0">
                <a:hlinkClick r:id="rId4"/>
              </a:rPr>
              <a:t>www.infiniti-techinfo.com</a:t>
            </a:r>
            <a:r>
              <a:rPr lang="en-US" sz="1400" b="0" dirty="0" smtClean="0"/>
              <a:t>)</a:t>
            </a:r>
          </a:p>
          <a:p>
            <a:pPr algn="l">
              <a:defRPr/>
            </a:pPr>
            <a:endParaRPr lang="en-US" sz="1800" b="0" dirty="0" smtClean="0"/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US" sz="1800" b="0" dirty="0" smtClean="0"/>
              <a:t>Software currently supports </a:t>
            </a:r>
            <a:r>
              <a:rPr lang="en-US" sz="1800" b="0" dirty="0"/>
              <a:t>all Nissan and Infiniti 2018 model </a:t>
            </a:r>
            <a:r>
              <a:rPr lang="en-US" sz="1800" b="0" dirty="0" smtClean="0"/>
              <a:t>year vehicles.  Supports full diagnostics, same as dealer version.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endParaRPr lang="en-US" sz="1800" b="0" dirty="0" smtClean="0"/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US" sz="1800" b="0" dirty="0" smtClean="0"/>
              <a:t>Vehicle Interface Required: Drew Tech CarDAQ</a:t>
            </a:r>
            <a:r>
              <a:rPr lang="en-US" sz="1800" b="0" dirty="0"/>
              <a:t>-</a:t>
            </a:r>
            <a:r>
              <a:rPr lang="en-US" sz="1800" b="0" dirty="0" smtClean="0"/>
              <a:t>Plus 2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endParaRPr lang="en-US" sz="1800" b="0" dirty="0" smtClean="0"/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US" sz="1800" b="0" dirty="0" smtClean="0"/>
              <a:t>Cost: $ 500 (software), includes one year of updates</a:t>
            </a:r>
          </a:p>
          <a:p>
            <a:pPr algn="l">
              <a:defRPr/>
            </a:pPr>
            <a:r>
              <a:rPr lang="en-US" sz="1800" b="0" dirty="0"/>
              <a:t> </a:t>
            </a:r>
            <a:r>
              <a:rPr lang="en-US" sz="1800" b="0" dirty="0" smtClean="0"/>
              <a:t>           $  25 (training video)     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endParaRPr lang="en-US" sz="1800" b="0" dirty="0"/>
          </a:p>
          <a:p>
            <a:pPr algn="l">
              <a:defRPr/>
            </a:pPr>
            <a:endParaRPr lang="en-US" sz="1800" b="0" dirty="0" smtClean="0"/>
          </a:p>
          <a:p>
            <a:pPr algn="l">
              <a:defRPr/>
            </a:pPr>
            <a:endParaRPr lang="en-US" sz="1800" b="0" dirty="0"/>
          </a:p>
          <a:p>
            <a:pPr algn="l">
              <a:defRPr/>
            </a:pPr>
            <a:endParaRPr lang="en-US" sz="1800" b="0" dirty="0" smtClean="0"/>
          </a:p>
          <a:p>
            <a:pPr>
              <a:defRPr/>
            </a:pPr>
            <a:endParaRPr lang="en-US" b="0" dirty="0"/>
          </a:p>
        </p:txBody>
      </p:sp>
      <p:pic>
        <p:nvPicPr>
          <p:cNvPr id="11268" name="Picture 2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62401" y="1066800"/>
            <a:ext cx="63076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4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58401" y="914400"/>
            <a:ext cx="1547284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black">
          <a:xfrm>
            <a:off x="2946400" y="152400"/>
            <a:ext cx="8432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 rtl="0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682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80962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Char char="-"/>
              <a:defRPr sz="2000">
                <a:solidFill>
                  <a:schemeClr val="tx1"/>
                </a:solidFill>
                <a:latin typeface="+mn-lt"/>
              </a:defRPr>
            </a:lvl3pPr>
            <a:lvl4pPr marL="1036638" indent="-1127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1319213" indent="-1682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5pPr>
            <a:lvl6pPr marL="1776413" indent="-1682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6pPr>
            <a:lvl7pPr marL="2233613" indent="-1682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7pPr>
            <a:lvl8pPr marL="2690813" indent="-1682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8pPr>
            <a:lvl9pPr marL="3148013" indent="-1682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endParaRPr lang="en-US" altLang="en-US" kern="0" dirty="0" smtClean="0"/>
          </a:p>
          <a:p>
            <a:pPr algn="l">
              <a:defRPr/>
            </a:pPr>
            <a:r>
              <a:rPr lang="en-US" sz="2400" b="0" dirty="0"/>
              <a:t>Diagnostic </a:t>
            </a:r>
            <a:r>
              <a:rPr lang="en-US" sz="2400" b="0" dirty="0" smtClean="0"/>
              <a:t>Software for Off-the-Shelf PC</a:t>
            </a:r>
          </a:p>
          <a:p>
            <a:pPr>
              <a:defRPr/>
            </a:pPr>
            <a:r>
              <a:rPr lang="en-US" altLang="en-US" sz="2400" b="0" kern="0" dirty="0"/>
              <a:t>(CONSULT III Plus R2R)</a:t>
            </a:r>
          </a:p>
          <a:p>
            <a:pPr algn="l">
              <a:defRPr/>
            </a:pPr>
            <a:endParaRPr lang="en-US" sz="2400" b="0" dirty="0"/>
          </a:p>
          <a:p>
            <a:pPr eaLnBrk="1" hangingPunct="1">
              <a:defRPr/>
            </a:pPr>
            <a:endParaRPr lang="en-US" altLang="en-US" sz="2400" kern="0" dirty="0" smtClean="0"/>
          </a:p>
          <a:p>
            <a:pPr eaLnBrk="1" hangingPunct="1">
              <a:defRPr/>
            </a:pPr>
            <a:endParaRPr lang="en-US" altLang="en-US" sz="3200" kern="0" dirty="0" smtClean="0"/>
          </a:p>
          <a:p>
            <a:pPr algn="l" eaLnBrk="1" hangingPunct="1">
              <a:defRPr/>
            </a:pPr>
            <a:endParaRPr lang="en-US" altLang="en-US" sz="3200" kern="0" dirty="0" smtClean="0"/>
          </a:p>
          <a:p>
            <a:pPr algn="l" eaLnBrk="1" hangingPunct="1">
              <a:defRPr/>
            </a:pPr>
            <a:endParaRPr lang="en-US" altLang="en-US" sz="3200" kern="0" dirty="0" smtClean="0"/>
          </a:p>
          <a:p>
            <a:pPr eaLnBrk="1" hangingPunct="1">
              <a:defRPr/>
            </a:pPr>
            <a:endParaRPr lang="en-US" altLang="en-US" sz="3200" kern="0" dirty="0" smtClean="0"/>
          </a:p>
          <a:p>
            <a:pPr eaLnBrk="1" hangingPunct="1">
              <a:defRPr/>
            </a:pPr>
            <a:endParaRPr lang="en-US" altLang="en-US" sz="3200" kern="0" dirty="0" smtClean="0"/>
          </a:p>
          <a:p>
            <a:pPr eaLnBrk="1" hangingPunct="1">
              <a:defRPr/>
            </a:pPr>
            <a:endParaRPr lang="en-US" altLang="en-US" sz="3200" kern="0" dirty="0" smtClean="0"/>
          </a:p>
          <a:p>
            <a:pPr eaLnBrk="1" hangingPunct="1">
              <a:defRPr/>
            </a:pPr>
            <a:endParaRPr lang="en-US" altLang="en-US" sz="3200" kern="0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406400" y="2133600"/>
            <a:ext cx="9238343" cy="4191000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US" sz="1800" b="0" dirty="0" smtClean="0"/>
              <a:t>Software </a:t>
            </a:r>
            <a:r>
              <a:rPr lang="en-US" sz="1800" b="0" dirty="0"/>
              <a:t>does not support </a:t>
            </a:r>
            <a:r>
              <a:rPr lang="en-US" sz="1800" b="0" dirty="0" smtClean="0"/>
              <a:t>ECU programming </a:t>
            </a:r>
          </a:p>
          <a:p>
            <a:pPr marL="800100" lvl="1" indent="-285750">
              <a:buFont typeface="Arial" panose="020B0604020202020204" pitchFamily="34" charset="0"/>
              <a:buChar char="•"/>
              <a:defRPr/>
            </a:pPr>
            <a:r>
              <a:rPr lang="en-US" sz="1800" dirty="0" smtClean="0"/>
              <a:t>NERS </a:t>
            </a:r>
            <a:r>
              <a:rPr lang="en-US" sz="1800" dirty="0"/>
              <a:t>software will continue to support </a:t>
            </a:r>
            <a:r>
              <a:rPr lang="en-US" sz="1800" dirty="0" smtClean="0"/>
              <a:t>ECU programming</a:t>
            </a:r>
          </a:p>
          <a:p>
            <a:pPr algn="l">
              <a:defRPr/>
            </a:pPr>
            <a:endParaRPr lang="en-US" sz="1800" b="0" dirty="0"/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US" sz="1800" b="0" dirty="0"/>
              <a:t>Software does not support </a:t>
            </a:r>
            <a:r>
              <a:rPr lang="en-US" sz="1800" b="0" dirty="0" smtClean="0"/>
              <a:t>immobilizer programming</a:t>
            </a:r>
          </a:p>
          <a:p>
            <a:pPr marL="800100" lvl="1" indent="-285750">
              <a:buFont typeface="Arial" panose="020B0604020202020204" pitchFamily="34" charset="0"/>
              <a:buChar char="•"/>
              <a:defRPr/>
            </a:pPr>
            <a:r>
              <a:rPr lang="en-US" sz="1800" dirty="0" smtClean="0"/>
              <a:t>See next slide for additional information 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endParaRPr lang="en-US" sz="1800" b="0" dirty="0"/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US" sz="1800" b="0" dirty="0" smtClean="0"/>
              <a:t>CONSULT III Plus R2R Full Version Release : December 2017</a:t>
            </a:r>
          </a:p>
          <a:p>
            <a:pPr marL="800100" lvl="1" indent="-285750">
              <a:buFont typeface="Arial" panose="020B0604020202020204" pitchFamily="34" charset="0"/>
              <a:buChar char="•"/>
              <a:defRPr/>
            </a:pPr>
            <a:r>
              <a:rPr lang="en-US" sz="1600" dirty="0" smtClean="0"/>
              <a:t>Same as dealer version (1990s to current MY vehicle application, reprogramming/programming/immobilizer)</a:t>
            </a:r>
            <a:endParaRPr lang="en-US" sz="1600" dirty="0"/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endParaRPr lang="en-US" sz="1800" b="0" dirty="0"/>
          </a:p>
          <a:p>
            <a:pPr algn="l">
              <a:defRPr/>
            </a:pPr>
            <a:endParaRPr lang="en-US" sz="1800" b="0" dirty="0" smtClean="0"/>
          </a:p>
          <a:p>
            <a:pPr algn="l">
              <a:defRPr/>
            </a:pPr>
            <a:endParaRPr lang="en-US" sz="1800" b="0" dirty="0"/>
          </a:p>
          <a:p>
            <a:pPr algn="l">
              <a:defRPr/>
            </a:pPr>
            <a:endParaRPr lang="en-US" sz="1800" b="0" dirty="0" smtClean="0"/>
          </a:p>
          <a:p>
            <a:pPr>
              <a:defRPr/>
            </a:pPr>
            <a:endParaRPr lang="en-US" b="0" dirty="0"/>
          </a:p>
        </p:txBody>
      </p:sp>
      <p:pic>
        <p:nvPicPr>
          <p:cNvPr id="13316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1011239"/>
            <a:ext cx="685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58401" y="850900"/>
            <a:ext cx="1655233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7021" y="6089904"/>
            <a:ext cx="2904980" cy="768096"/>
          </a:xfr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508003" y="1926541"/>
            <a:ext cx="8663212" cy="454501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Massachusetts Right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Repair Referendum put on ballot</a:t>
            </a:r>
          </a:p>
          <a:p>
            <a:pPr marL="800100" lvl="1" indent="-3429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Model year 2015+ vehicles</a:t>
            </a:r>
          </a:p>
          <a:p>
            <a:pPr marL="800100" lvl="1" indent="-3429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Included Heavy Truck, motorcycles</a:t>
            </a:r>
          </a:p>
          <a:p>
            <a:pPr marL="800100" lvl="1" indent="-3429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noProof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… And </a:t>
            </a:r>
            <a:r>
              <a:rPr lang="en-US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telematics</a:t>
            </a:r>
            <a:endParaRPr kumimoji="0" lang="en-US" b="0" i="0" u="none" strike="noStrike" kern="1200" cap="none" spc="0" normalizeH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lang="en-US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National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MOU was signed as a compromise before the ballot was put to a vote</a:t>
            </a:r>
          </a:p>
          <a:p>
            <a:pPr marL="800100" lvl="1" indent="-3429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Changed to model year 2018+</a:t>
            </a:r>
          </a:p>
          <a:p>
            <a:pPr marL="800100" lvl="1" indent="-3429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Heavy Truck and motorcycles omitted</a:t>
            </a:r>
          </a:p>
          <a:p>
            <a:pPr marL="800100" lvl="1" indent="-3429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Telematics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also removed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After MOU signed, Massachusetts ballot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referendu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 still passed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Massachusetts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congress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ratified the right to repair law to match the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MOU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As of today MOU is voluntary in 50 states, but Massachusetts R2R compliance is a requirement for any car maker that wants to sell cars in Massachusetts</a:t>
            </a:r>
            <a:endParaRPr kumimoji="0" lang="en-US" sz="1800" b="0" i="0" u="none" strike="noStrike" kern="1200" cap="none" spc="0" normalizeH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en-US" sz="1800" b="0" i="0" u="none" strike="noStrike" kern="1200" cap="none" spc="0" normalizeH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en-US" sz="1800" b="0" i="0" u="none" strike="noStrike" kern="1200" cap="none" spc="0" normalizeH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8407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sz="quarter" idx="1"/>
          </p:nvPr>
        </p:nvSpPr>
        <p:spPr>
          <a:xfrm>
            <a:off x="508000" y="2209800"/>
            <a:ext cx="9158514" cy="2667000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US" b="0" dirty="0" smtClean="0"/>
              <a:t>Current </a:t>
            </a:r>
            <a:r>
              <a:rPr lang="pt-BR" b="0" dirty="0"/>
              <a:t>CONSULT III Plus R2R diagnostic software </a:t>
            </a:r>
            <a:r>
              <a:rPr lang="en-US" b="0" dirty="0" smtClean="0"/>
              <a:t>does </a:t>
            </a:r>
            <a:r>
              <a:rPr lang="en-US" b="0" dirty="0"/>
              <a:t>not support </a:t>
            </a:r>
            <a:r>
              <a:rPr lang="en-US" b="0" dirty="0" smtClean="0"/>
              <a:t>immobilizer programming.  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US" b="0" dirty="0" smtClean="0"/>
              <a:t>Immobilizer programming </a:t>
            </a:r>
            <a:r>
              <a:rPr lang="en-US" b="0" dirty="0"/>
              <a:t>can be </a:t>
            </a:r>
            <a:r>
              <a:rPr lang="en-US" b="0" dirty="0" smtClean="0"/>
              <a:t>performed:</a:t>
            </a:r>
          </a:p>
          <a:p>
            <a:pPr marL="857250" lvl="1" indent="-342900">
              <a:buFont typeface="Arial" panose="020B0604020202020204" pitchFamily="34" charset="0"/>
              <a:buChar char="•"/>
              <a:defRPr/>
            </a:pPr>
            <a:r>
              <a:rPr lang="en-US" sz="1600" dirty="0" smtClean="0"/>
              <a:t>By a registered security professional with valid NASTF registry </a:t>
            </a:r>
          </a:p>
          <a:p>
            <a:pPr marL="857250" lvl="1" indent="-342900">
              <a:buFont typeface="Arial" panose="020B0604020202020204" pitchFamily="34" charset="0"/>
              <a:buChar char="•"/>
              <a:defRPr/>
            </a:pPr>
            <a:r>
              <a:rPr lang="en-US" sz="1600" dirty="0" smtClean="0"/>
              <a:t>With a Nissan Panasonic CF-19 Toughbook PC, vehicle interface and security card purchased from Nissan </a:t>
            </a:r>
            <a:r>
              <a:rPr lang="en-US" sz="1600" dirty="0"/>
              <a:t>o</a:t>
            </a:r>
            <a:r>
              <a:rPr lang="en-US" sz="1600" dirty="0" smtClean="0"/>
              <a:t>r Infiniti TechMate</a:t>
            </a:r>
            <a:r>
              <a:rPr lang="en-US" sz="1600" dirty="0"/>
              <a:t> </a:t>
            </a:r>
            <a:r>
              <a:rPr lang="en-US" sz="1600" dirty="0" smtClean="0"/>
              <a:t>along with CIII Plus software</a:t>
            </a:r>
          </a:p>
          <a:p>
            <a:pPr marL="857250" lvl="1" indent="-342900">
              <a:buFont typeface="Arial" panose="020B0604020202020204" pitchFamily="34" charset="0"/>
              <a:buChar char="•"/>
              <a:defRPr/>
            </a:pPr>
            <a:r>
              <a:rPr lang="en-US" sz="1600" dirty="0" smtClean="0"/>
              <a:t>With immobilizer pin or key code purchased from Nissan or Infiniti TechInfo website</a:t>
            </a:r>
          </a:p>
          <a:p>
            <a:pPr marL="857250" lvl="1" indent="-342900"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pPr algn="l">
              <a:defRPr/>
            </a:pPr>
            <a:endParaRPr lang="en-US" b="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black">
          <a:xfrm>
            <a:off x="3048000" y="381000"/>
            <a:ext cx="7315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 rtl="0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682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80962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Char char="-"/>
              <a:defRPr sz="2000">
                <a:solidFill>
                  <a:schemeClr val="tx1"/>
                </a:solidFill>
                <a:latin typeface="+mn-lt"/>
              </a:defRPr>
            </a:lvl3pPr>
            <a:lvl4pPr marL="1036638" indent="-1127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1319213" indent="-1682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5pPr>
            <a:lvl6pPr marL="1776413" indent="-1682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6pPr>
            <a:lvl7pPr marL="2233613" indent="-1682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7pPr>
            <a:lvl8pPr marL="2690813" indent="-1682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8pPr>
            <a:lvl9pPr marL="3148013" indent="-1682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endParaRPr lang="en-US" altLang="en-US" kern="0" dirty="0" smtClean="0"/>
          </a:p>
          <a:p>
            <a:pPr eaLnBrk="1" hangingPunct="1">
              <a:defRPr/>
            </a:pPr>
            <a:r>
              <a:rPr lang="en-US" altLang="en-US" sz="2400" b="0" kern="0" dirty="0" smtClean="0"/>
              <a:t>Immobilizer Programming </a:t>
            </a:r>
          </a:p>
          <a:p>
            <a:pPr eaLnBrk="1" hangingPunct="1">
              <a:defRPr/>
            </a:pPr>
            <a:endParaRPr lang="en-US" altLang="en-US" sz="2400" kern="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8891" y="2819400"/>
            <a:ext cx="8596668" cy="1320800"/>
          </a:xfrm>
        </p:spPr>
        <p:txBody>
          <a:bodyPr/>
          <a:lstStyle/>
          <a:p>
            <a:r>
              <a:rPr lang="en-US" dirty="0" smtClean="0"/>
              <a:t>Porsche Cars North America</a:t>
            </a:r>
            <a:br>
              <a:rPr lang="en-US" dirty="0" smtClean="0"/>
            </a:br>
            <a:r>
              <a:rPr lang="en-US" sz="2000" dirty="0" err="1" smtClean="0"/>
              <a:t>Tu</a:t>
            </a:r>
            <a:r>
              <a:rPr lang="en-US" sz="2000" dirty="0" smtClean="0"/>
              <a:t> Tran</a:t>
            </a:r>
            <a:endParaRPr lang="en-US" sz="20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87021" y="6089904"/>
            <a:ext cx="2904980" cy="768096"/>
          </a:xfrm>
        </p:spPr>
      </p:pic>
    </p:spTree>
    <p:extLst>
      <p:ext uri="{BB962C8B-B14F-4D97-AF65-F5344CB8AC3E}">
        <p14:creationId xmlns:p14="http://schemas.microsoft.com/office/powerpoint/2010/main" xmlns="" val="16840782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black">
          <a:xfrm>
            <a:off x="3048000" y="381000"/>
            <a:ext cx="7315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 rtl="0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682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80962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Char char="-"/>
              <a:defRPr sz="2000">
                <a:solidFill>
                  <a:schemeClr val="tx1"/>
                </a:solidFill>
                <a:latin typeface="+mn-lt"/>
              </a:defRPr>
            </a:lvl3pPr>
            <a:lvl4pPr marL="1036638" indent="-1127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1319213" indent="-1682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5pPr>
            <a:lvl6pPr marL="1776413" indent="-1682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6pPr>
            <a:lvl7pPr marL="2233613" indent="-1682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7pPr>
            <a:lvl8pPr marL="2690813" indent="-1682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8pPr>
            <a:lvl9pPr marL="3148013" indent="-1682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endParaRPr lang="en-US" altLang="en-US" kern="0" dirty="0" smtClean="0"/>
          </a:p>
          <a:p>
            <a:pPr eaLnBrk="1" hangingPunct="1">
              <a:defRPr/>
            </a:pPr>
            <a:r>
              <a:rPr lang="en-US" altLang="en-US" sz="2400" b="0" kern="0" dirty="0" smtClean="0"/>
              <a:t>Pass-Thru</a:t>
            </a:r>
          </a:p>
          <a:p>
            <a:pPr eaLnBrk="1" hangingPunct="1">
              <a:defRPr/>
            </a:pPr>
            <a:endParaRPr lang="en-US" altLang="en-US" sz="2400" kern="0" dirty="0" smtClean="0"/>
          </a:p>
        </p:txBody>
      </p:sp>
      <p:pic>
        <p:nvPicPr>
          <p:cNvPr id="5" name="Picture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0992" y="2779395"/>
            <a:ext cx="8974008" cy="170007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64670" y="4880207"/>
            <a:ext cx="8741229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dirty="0" smtClean="0"/>
              <a:t>https://techinfo2.porsche.com/PassThru/user/ShowInfo.action?url=../user/</a:t>
            </a:r>
            <a:r>
              <a:rPr lang="en-US" sz="1300" dirty="0" err="1" smtClean="0"/>
              <a:t>passthrudevices.html&amp;menulevel</a:t>
            </a:r>
            <a:r>
              <a:rPr lang="en-US" sz="1300" dirty="0" smtClean="0"/>
              <a:t>=2</a:t>
            </a:r>
            <a:endParaRPr lang="en-US" sz="13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Dignostic</a:t>
            </a:r>
            <a:r>
              <a:rPr lang="en-US" dirty="0" smtClean="0"/>
              <a:t> Devices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reprogramming and flashing Porsche vehicles without a factory diagnostic device, Porsche recommends the following devices: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Recommended Pass Thru Devices: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•  </a:t>
            </a:r>
            <a:r>
              <a:rPr lang="en-US" dirty="0">
                <a:hlinkClick r:id="rId2"/>
              </a:rPr>
              <a:t>I+ME ACTIA </a:t>
            </a:r>
            <a:r>
              <a:rPr lang="en-US" dirty="0" err="1">
                <a:hlinkClick r:id="rId2"/>
              </a:rPr>
              <a:t>Passthru</a:t>
            </a:r>
            <a:r>
              <a:rPr lang="en-US" dirty="0">
                <a:hlinkClick r:id="rId2"/>
              </a:rPr>
              <a:t>+ XS 2G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•  </a:t>
            </a:r>
            <a:r>
              <a:rPr lang="en-US" dirty="0">
                <a:hlinkClick r:id="rId3"/>
              </a:rPr>
              <a:t>Snap-on Pass Thru Pro II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Porsche is not responsible for any content on these two external sites </a:t>
            </a:r>
            <a:endParaRPr lang="en-US" dirty="0" smtClean="0"/>
          </a:p>
          <a:p>
            <a:endParaRPr lang="en-US" dirty="0"/>
          </a:p>
          <a:p>
            <a:r>
              <a:rPr lang="en-US" b="1" dirty="0"/>
              <a:t>Factory Diagnostic Tools: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Porsche factory diagnostic tools are available from</a:t>
            </a:r>
            <a:br>
              <a:rPr lang="en-US" dirty="0"/>
            </a:br>
            <a:r>
              <a:rPr lang="en-US" dirty="0"/>
              <a:t>Porsche Cars North America, Inc. </a:t>
            </a:r>
          </a:p>
        </p:txBody>
      </p:sp>
    </p:spTree>
    <p:extLst>
      <p:ext uri="{BB962C8B-B14F-4D97-AF65-F5344CB8AC3E}">
        <p14:creationId xmlns:p14="http://schemas.microsoft.com/office/powerpoint/2010/main" xmlns="" val="38973442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sz="quarter" idx="1"/>
          </p:nvPr>
        </p:nvSpPr>
        <p:spPr>
          <a:xfrm>
            <a:off x="508000" y="4369339"/>
            <a:ext cx="9158514" cy="2663759"/>
          </a:xfrm>
        </p:spPr>
        <p:txBody>
          <a:bodyPr>
            <a:noAutofit/>
          </a:bodyPr>
          <a:lstStyle/>
          <a:p>
            <a:pPr lvl="1" algn="l"/>
            <a:endParaRPr lang="en-US" sz="1800" dirty="0" smtClean="0">
              <a:solidFill>
                <a:schemeClr val="tx1"/>
              </a:solidFill>
            </a:endParaRPr>
          </a:p>
          <a:p>
            <a:pPr lvl="1" algn="l"/>
            <a:r>
              <a:rPr lang="en-US" sz="1400" dirty="0" smtClean="0">
                <a:solidFill>
                  <a:schemeClr val="tx1"/>
                </a:solidFill>
              </a:rPr>
              <a:t>Website for software -https://techinfo2.porsche.com/PassThru/user/pxnaccount.html</a:t>
            </a:r>
          </a:p>
          <a:p>
            <a:pPr lvl="1" algn="l"/>
            <a:r>
              <a:rPr lang="en-US" sz="1400" dirty="0" smtClean="0">
                <a:solidFill>
                  <a:schemeClr val="tx1"/>
                </a:solidFill>
              </a:rPr>
              <a:t>PXN is different for the Aftermarket</a:t>
            </a:r>
          </a:p>
          <a:p>
            <a:pPr lvl="1" algn="l"/>
            <a:r>
              <a:rPr lang="en-US" sz="1400" dirty="0" smtClean="0">
                <a:solidFill>
                  <a:schemeClr val="tx1"/>
                </a:solidFill>
              </a:rPr>
              <a:t>PXN is offered long term and self defined pricing.</a:t>
            </a:r>
          </a:p>
          <a:p>
            <a:pPr lvl="1" algn="l"/>
            <a:r>
              <a:rPr lang="en-US" sz="1400" dirty="0" smtClean="0">
                <a:solidFill>
                  <a:schemeClr val="tx1"/>
                </a:solidFill>
              </a:rPr>
              <a:t>Projected release date for this system if not available now – available NOW</a:t>
            </a:r>
          </a:p>
          <a:p>
            <a:pPr lvl="1" algn="l"/>
            <a:r>
              <a:rPr lang="en-US" sz="1400" dirty="0" smtClean="0">
                <a:solidFill>
                  <a:schemeClr val="tx1"/>
                </a:solidFill>
              </a:rPr>
              <a:t>Pass-thru Interface: J2534 (04.04, V5), ISO22900, RP1210, or multiple</a:t>
            </a:r>
          </a:p>
          <a:p>
            <a:pPr lvl="1" algn="l"/>
            <a:r>
              <a:rPr lang="en-US" sz="1400" dirty="0" smtClean="0">
                <a:solidFill>
                  <a:schemeClr val="tx1"/>
                </a:solidFill>
              </a:rPr>
              <a:t>Devices validated, or self-validated 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black">
          <a:xfrm>
            <a:off x="3048000" y="-47020"/>
            <a:ext cx="7315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 rtl="0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682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80962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Char char="-"/>
              <a:defRPr sz="2000">
                <a:solidFill>
                  <a:schemeClr val="tx1"/>
                </a:solidFill>
                <a:latin typeface="+mn-lt"/>
              </a:defRPr>
            </a:lvl3pPr>
            <a:lvl4pPr marL="1036638" indent="-1127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1319213" indent="-1682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5pPr>
            <a:lvl6pPr marL="1776413" indent="-1682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6pPr>
            <a:lvl7pPr marL="2233613" indent="-1682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7pPr>
            <a:lvl8pPr marL="2690813" indent="-1682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8pPr>
            <a:lvl9pPr marL="3148013" indent="-1682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endParaRPr lang="en-US" altLang="en-US" kern="0" dirty="0" smtClean="0"/>
          </a:p>
          <a:p>
            <a:pPr eaLnBrk="1" hangingPunct="1">
              <a:defRPr/>
            </a:pPr>
            <a:r>
              <a:rPr lang="en-US" altLang="en-US" sz="2400" b="0" kern="0" dirty="0" err="1" smtClean="0"/>
              <a:t>PassThru</a:t>
            </a:r>
            <a:r>
              <a:rPr lang="en-US" altLang="en-US" sz="2400" b="0" kern="0" dirty="0" smtClean="0"/>
              <a:t> Application</a:t>
            </a:r>
          </a:p>
          <a:p>
            <a:pPr eaLnBrk="1" hangingPunct="1">
              <a:defRPr/>
            </a:pPr>
            <a:endParaRPr lang="en-US" altLang="en-US" sz="2400" kern="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0435" y="796654"/>
            <a:ext cx="9686925" cy="40195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sz="quarter" idx="1"/>
          </p:nvPr>
        </p:nvSpPr>
        <p:spPr>
          <a:xfrm>
            <a:off x="508000" y="2209799"/>
            <a:ext cx="9158514" cy="4005943"/>
          </a:xfrm>
        </p:spPr>
        <p:txBody>
          <a:bodyPr>
            <a:noAutofit/>
          </a:bodyPr>
          <a:lstStyle/>
          <a:p>
            <a:pPr lvl="1" algn="l"/>
            <a:r>
              <a:rPr lang="en-US" dirty="0" smtClean="0"/>
              <a:t>Where to get it - </a:t>
            </a:r>
            <a:r>
              <a:rPr lang="en-US" dirty="0" smtClean="0">
                <a:hlinkClick r:id="rId3"/>
              </a:rPr>
              <a:t>https://techinfo2.porsche.com/PassThru/user/ShowInfo.action?url=../user/</a:t>
            </a:r>
            <a:r>
              <a:rPr lang="en-US" dirty="0" err="1" smtClean="0">
                <a:hlinkClick r:id="rId3"/>
              </a:rPr>
              <a:t>pxnaccount.html&amp;menulevel</a:t>
            </a:r>
            <a:r>
              <a:rPr lang="en-US" dirty="0" smtClean="0">
                <a:hlinkClick r:id="rId3"/>
              </a:rPr>
              <a:t>=0</a:t>
            </a:r>
            <a:endParaRPr lang="en-US" dirty="0" smtClean="0"/>
          </a:p>
          <a:p>
            <a:pPr lvl="1" algn="l"/>
            <a:endParaRPr lang="en-US" dirty="0" smtClean="0"/>
          </a:p>
          <a:p>
            <a:pPr lvl="1" algn="l"/>
            <a:r>
              <a:rPr lang="en-US" dirty="0" smtClean="0"/>
              <a:t>How much does it cost – </a:t>
            </a:r>
          </a:p>
          <a:p>
            <a:r>
              <a:rPr lang="en-US" dirty="0" smtClean="0"/>
              <a:t> </a:t>
            </a:r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black">
          <a:xfrm>
            <a:off x="3048000" y="381000"/>
            <a:ext cx="7315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 rtl="0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682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80962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Char char="-"/>
              <a:defRPr sz="2000">
                <a:solidFill>
                  <a:schemeClr val="tx1"/>
                </a:solidFill>
                <a:latin typeface="+mn-lt"/>
              </a:defRPr>
            </a:lvl3pPr>
            <a:lvl4pPr marL="1036638" indent="-1127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1319213" indent="-1682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5pPr>
            <a:lvl6pPr marL="1776413" indent="-1682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6pPr>
            <a:lvl7pPr marL="2233613" indent="-1682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7pPr>
            <a:lvl8pPr marL="2690813" indent="-1682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8pPr>
            <a:lvl9pPr marL="3148013" indent="-1682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endParaRPr lang="en-US" altLang="en-US" kern="0" dirty="0" smtClean="0"/>
          </a:p>
          <a:p>
            <a:pPr eaLnBrk="1" hangingPunct="1">
              <a:defRPr/>
            </a:pPr>
            <a:r>
              <a:rPr lang="en-US" altLang="en-US" sz="2400" b="0" kern="0" dirty="0" smtClean="0"/>
              <a:t>Training Information</a:t>
            </a:r>
            <a:endParaRPr lang="en-US" altLang="en-US" sz="2400" kern="0" dirty="0" smtClean="0"/>
          </a:p>
        </p:txBody>
      </p:sp>
      <p:pic>
        <p:nvPicPr>
          <p:cNvPr id="4" name="Picture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603218" y="3268980"/>
            <a:ext cx="4256221" cy="35890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3463" y="2824843"/>
            <a:ext cx="8596668" cy="1320800"/>
          </a:xfrm>
        </p:spPr>
        <p:txBody>
          <a:bodyPr/>
          <a:lstStyle/>
          <a:p>
            <a:r>
              <a:rPr lang="en-US" dirty="0" smtClean="0"/>
              <a:t>Toyota Motor North America</a:t>
            </a:r>
            <a:br>
              <a:rPr lang="en-US" dirty="0" smtClean="0"/>
            </a:br>
            <a:r>
              <a:rPr lang="en-US" sz="2000" dirty="0" smtClean="0"/>
              <a:t>David Stovall</a:t>
            </a:r>
            <a:endParaRPr lang="en-US" sz="20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7021" y="6089904"/>
            <a:ext cx="2904980" cy="768096"/>
          </a:xfrm>
        </p:spPr>
      </p:pic>
    </p:spTree>
    <p:extLst>
      <p:ext uri="{BB962C8B-B14F-4D97-AF65-F5344CB8AC3E}">
        <p14:creationId xmlns="" xmlns:p14="http://schemas.microsoft.com/office/powerpoint/2010/main" val="16840782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04" name="Rectangle 4"/>
          <p:cNvSpPr>
            <a:spLocks noChangeArrowheads="1"/>
          </p:cNvSpPr>
          <p:nvPr/>
        </p:nvSpPr>
        <p:spPr bwMode="auto">
          <a:xfrm>
            <a:off x="1224548" y="304800"/>
            <a:ext cx="9753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None/>
              <a:defRPr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OE Status on Compliance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22252532"/>
              </p:ext>
            </p:extLst>
          </p:nvPr>
        </p:nvGraphicFramePr>
        <p:xfrm>
          <a:off x="812800" y="1371600"/>
          <a:ext cx="10769599" cy="3352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13893"/>
                <a:gridCol w="3230481"/>
                <a:gridCol w="1786969"/>
                <a:gridCol w="1790256"/>
                <a:gridCol w="3048000"/>
              </a:tblGrid>
              <a:tr h="84283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MOU Section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Requirement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 OE Compliant to MOU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Year Range offered by OE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Where to find this information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/>
                </a:tc>
              </a:tr>
              <a:tr h="5588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2(a)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Diagnostic Information for 2002-newer vehicles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1990 and Later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3"/>
                        </a:rPr>
                        <a:t>www.techinfo.toytoa.com</a:t>
                      </a:r>
                      <a:endParaRPr lang="en-US" sz="11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/>
                </a:tc>
              </a:tr>
              <a:tr h="5588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2(b)i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Diagnostic tools for 2002-newer vehicles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2001 and later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3"/>
                        </a:rPr>
                        <a:t>www.techinfo.toytoa.com</a:t>
                      </a:r>
                      <a:endParaRPr lang="en-US" sz="11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/>
                </a:tc>
              </a:tr>
              <a:tr h="5588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2(b)ii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Make Scantool data available thru a license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2001 and later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4"/>
                        </a:rPr>
                        <a:t>www.techinfo.toyota.com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/>
                </a:tc>
              </a:tr>
              <a:tr h="5588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2(c)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Pass-Thru support for 2018+ vehicles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2001 and later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4"/>
                        </a:rPr>
                        <a:t>www.techinfo.toyota.com</a:t>
                      </a:r>
                      <a:endParaRPr lang="en-US" sz="11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/>
                </a:tc>
              </a:tr>
              <a:tr h="27476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2(d)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Immobilizer programming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2001 and later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4"/>
                        </a:rPr>
                        <a:t>www.techinfo.toyota.com</a:t>
                      </a:r>
                      <a:endParaRPr lang="en-US" sz="11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5768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04" name="Rectangle 4"/>
          <p:cNvSpPr>
            <a:spLocks noChangeArrowheads="1"/>
          </p:cNvSpPr>
          <p:nvPr/>
        </p:nvSpPr>
        <p:spPr bwMode="auto">
          <a:xfrm>
            <a:off x="1224548" y="304800"/>
            <a:ext cx="9753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None/>
              <a:defRPr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Pass Thru Application</a:t>
            </a:r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609600" y="1143000"/>
            <a:ext cx="10972800" cy="4953000"/>
          </a:xfrm>
          <a:prstGeom prst="rect">
            <a:avLst/>
          </a:prstGeom>
        </p:spPr>
        <p:txBody>
          <a:bodyPr vert="horz" lIns="45720" rIns="45720">
            <a:noAutofit/>
          </a:bodyPr>
          <a:lstStyle>
            <a:lvl1pPr marL="0" marR="64008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566928" marR="0" lvl="0" indent="-457200" algn="l" fontAlgn="auto">
              <a:buClrTx/>
              <a:buSzPct val="140000"/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validated pass thru applications:</a:t>
            </a:r>
          </a:p>
          <a:p>
            <a:pPr marL="909828" lvl="1" indent="-342900" algn="l" fontAlgn="auto">
              <a:buClrTx/>
              <a:buSzPct val="80000"/>
              <a:buFont typeface="Courier New" panose="02070309020205020404" pitchFamily="49" charset="0"/>
              <a:buChar char="o"/>
            </a:pP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MongoosePro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MFC2 (exclusive dealer VIM)</a:t>
            </a:r>
          </a:p>
          <a:p>
            <a:pPr marL="909828" lvl="1" indent="-342900" algn="l" fontAlgn="auto">
              <a:buClrTx/>
              <a:buSzPct val="80000"/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Bosch Diagnostics Flasher LT-Import and PRO</a:t>
            </a:r>
          </a:p>
          <a:p>
            <a:pPr marL="909828" lvl="1" indent="-342900" algn="l" fontAlgn="auto">
              <a:buClrTx/>
              <a:buSzPct val="80000"/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DG Technologies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VSI-2534</a:t>
            </a:r>
          </a:p>
          <a:p>
            <a:pPr marL="909828" lvl="1" indent="-342900" algn="l" fontAlgn="auto">
              <a:buClrTx/>
              <a:buSzPct val="80000"/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Snap-On Pass Thru Pro II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2763" lvl="2" indent="-123825" algn="l" fontAlgn="auto">
              <a:buClrTx/>
              <a:buSzPct val="120000"/>
            </a:pPr>
            <a:r>
              <a:rPr lang="en-US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*NOTE: Please check website for applicable firmware, DLL and OS combinations</a:t>
            </a:r>
          </a:p>
          <a:p>
            <a:pPr marL="512763" lvl="2" indent="-123825" algn="l" fontAlgn="auto">
              <a:buClrTx/>
              <a:buSzPct val="120000"/>
            </a:pPr>
            <a:endParaRPr lang="en-US" sz="2200" dirty="0">
              <a:solidFill>
                <a:prstClr val="black"/>
              </a:solidFill>
            </a:endParaRPr>
          </a:p>
          <a:p>
            <a:pPr marL="512763" lvl="2" indent="-123825" algn="l" fontAlgn="auto">
              <a:buClrTx/>
              <a:buSzPct val="120000"/>
            </a:pPr>
            <a:endParaRPr lang="en-US" sz="2200" dirty="0" smtClean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4402" y="4093702"/>
            <a:ext cx="11843197" cy="2459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3691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04" name="Rectangle 4"/>
          <p:cNvSpPr>
            <a:spLocks noChangeArrowheads="1"/>
          </p:cNvSpPr>
          <p:nvPr/>
        </p:nvSpPr>
        <p:spPr bwMode="auto">
          <a:xfrm>
            <a:off x="1224548" y="304800"/>
            <a:ext cx="9753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None/>
              <a:defRPr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Pass Thru Application</a:t>
            </a:r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609600" y="1143000"/>
            <a:ext cx="10972800" cy="4038600"/>
          </a:xfrm>
          <a:prstGeom prst="rect">
            <a:avLst/>
          </a:prstGeom>
        </p:spPr>
        <p:txBody>
          <a:bodyPr vert="horz" lIns="45720" rIns="45720">
            <a:noAutofit/>
          </a:bodyPr>
          <a:lstStyle>
            <a:lvl1pPr marL="0" marR="64008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marR="0" lvl="0" algn="l" fontAlgn="auto">
              <a:buClrTx/>
              <a:buSzPct val="140000"/>
            </a:pPr>
            <a:r>
              <a:rPr lang="en-US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Pricing:</a:t>
            </a:r>
          </a:p>
          <a:p>
            <a:pPr marL="109728" marR="0" lvl="0" algn="l" fontAlgn="auto">
              <a:buClrTx/>
              <a:buSzPct val="140000"/>
            </a:pPr>
            <a:endParaRPr lang="en-US" sz="2200" dirty="0" smtClean="0">
              <a:solidFill>
                <a:prstClr val="black"/>
              </a:solidFill>
            </a:endParaRPr>
          </a:p>
          <a:p>
            <a:pPr marL="109728" marR="0" lvl="0" algn="l" fontAlgn="auto">
              <a:buClrTx/>
              <a:buSzPct val="140000"/>
            </a:pPr>
            <a:endParaRPr lang="en-US" sz="2200" dirty="0">
              <a:solidFill>
                <a:prstClr val="black"/>
              </a:solidFill>
            </a:endParaRPr>
          </a:p>
          <a:p>
            <a:pPr marL="109728" marR="0" lvl="0" algn="l" fontAlgn="auto">
              <a:buClrTx/>
              <a:buSzPct val="140000"/>
            </a:pPr>
            <a:endParaRPr lang="en-US" sz="2200" dirty="0" smtClean="0">
              <a:solidFill>
                <a:prstClr val="black"/>
              </a:solidFill>
            </a:endParaRPr>
          </a:p>
          <a:p>
            <a:pPr marL="109728" marR="0" lvl="0" algn="l" fontAlgn="auto">
              <a:buClrTx/>
              <a:buSzPct val="140000"/>
            </a:pPr>
            <a:endParaRPr lang="en-US" sz="2200" dirty="0">
              <a:solidFill>
                <a:prstClr val="black"/>
              </a:solidFill>
            </a:endParaRPr>
          </a:p>
          <a:p>
            <a:pPr marL="109728" marR="0" lvl="0" algn="l" fontAlgn="auto">
              <a:buClrTx/>
              <a:buSzPct val="140000"/>
            </a:pPr>
            <a:endParaRPr lang="en-US" sz="2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2628" marR="0" indent="-342900" algn="l" fontAlgn="auto">
              <a:buClrTx/>
              <a:buSzPct val="14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devices validated against J2534 04.04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</a:t>
            </a:r>
          </a:p>
          <a:p>
            <a:pPr marL="109728" marR="0" algn="l" fontAlgn="auto">
              <a:buClrTx/>
              <a:buSzPct val="140000"/>
            </a:pPr>
            <a:endParaRPr lang="en-US" sz="2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2628" marR="0" indent="-342900" algn="l" fontAlgn="auto">
              <a:buClrTx/>
              <a:buSzPct val="14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Software available at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www.techinfo.toyota.com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marR="0" lvl="0" algn="l" fontAlgn="auto">
              <a:buClrTx/>
              <a:buSzPct val="140000"/>
            </a:pPr>
            <a:endParaRPr lang="en-US" sz="2200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68377" y="1710318"/>
            <a:ext cx="10255247" cy="1447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422777" y="1729368"/>
            <a:ext cx="6800847" cy="1066800"/>
          </a:xfrm>
          <a:prstGeom prst="rect">
            <a:avLst/>
          </a:prstGeom>
          <a:solidFill>
            <a:srgbClr val="00FF00">
              <a:alpha val="3176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791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MOU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136074"/>
            <a:ext cx="5994400" cy="5721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DSCN017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00800" y="2209800"/>
            <a:ext cx="4800600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04" name="Rectangle 4"/>
          <p:cNvSpPr>
            <a:spLocks noChangeArrowheads="1"/>
          </p:cNvSpPr>
          <p:nvPr/>
        </p:nvSpPr>
        <p:spPr bwMode="auto">
          <a:xfrm>
            <a:off x="1224548" y="304800"/>
            <a:ext cx="9753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None/>
              <a:defRPr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Pass Thru Exemptions</a:t>
            </a:r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609600" y="1524000"/>
            <a:ext cx="10972800" cy="4038600"/>
          </a:xfrm>
          <a:prstGeom prst="rect">
            <a:avLst/>
          </a:prstGeom>
        </p:spPr>
        <p:txBody>
          <a:bodyPr vert="horz" lIns="45720" rIns="45720">
            <a:noAutofit/>
          </a:bodyPr>
          <a:lstStyle>
            <a:lvl1pPr marL="0" marR="64008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52628" marR="0" indent="-342900" algn="l" fontAlgn="auto">
              <a:buClrTx/>
              <a:buSzPct val="14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Recall A0G – 2003 Sequoia VSC ECU Reprogramming</a:t>
            </a:r>
          </a:p>
          <a:p>
            <a:pPr marL="909828" lvl="1" indent="-342900" algn="l" fontAlgn="auto">
              <a:buClrTx/>
              <a:buSzPct val="80000"/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Specialized cable and software required</a:t>
            </a:r>
          </a:p>
          <a:p>
            <a:pPr marL="1367028" lvl="2" indent="-342900" algn="l" fontAlgn="auto">
              <a:buClrTx/>
              <a:buSzPct val="80000"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DLC3 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RS232 </a:t>
            </a:r>
            <a:r>
              <a:rPr lang="en-US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connector</a:t>
            </a:r>
            <a:endParaRPr lang="en-US" sz="18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09828" lvl="1" indent="-342900" algn="l" fontAlgn="auto">
              <a:buClrTx/>
              <a:buSzPct val="80000"/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Cable available for purchase</a:t>
            </a:r>
          </a:p>
          <a:p>
            <a:pPr marL="909828" lvl="1" indent="-342900" algn="l" fontAlgn="auto">
              <a:buClrTx/>
              <a:buSzPct val="80000"/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Software available with Techinfo subscription</a:t>
            </a:r>
          </a:p>
          <a:p>
            <a:pPr marL="566928" lvl="1" algn="l" fontAlgn="auto">
              <a:buClrTx/>
              <a:buSzPct val="80000"/>
            </a:pPr>
            <a:endParaRPr lang="en-US" sz="2000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24468" y="2048116"/>
            <a:ext cx="2591024" cy="13564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1" y="3657600"/>
            <a:ext cx="11621047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1426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04" name="Rectangle 4"/>
          <p:cNvSpPr>
            <a:spLocks noChangeArrowheads="1"/>
          </p:cNvSpPr>
          <p:nvPr/>
        </p:nvSpPr>
        <p:spPr bwMode="auto">
          <a:xfrm>
            <a:off x="1224548" y="304800"/>
            <a:ext cx="9753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None/>
              <a:defRPr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VIN Specific Build Data</a:t>
            </a:r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1482034" y="1321111"/>
            <a:ext cx="9238628" cy="636423"/>
          </a:xfrm>
          <a:prstGeom prst="rect">
            <a:avLst/>
          </a:prstGeom>
        </p:spPr>
        <p:txBody>
          <a:bodyPr vert="horz" lIns="45720" rIns="45720">
            <a:noAutofit/>
          </a:bodyPr>
          <a:lstStyle>
            <a:lvl1pPr marL="0" marR="64008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52628" marR="0" indent="-342900" algn="l" fontAlgn="auto">
              <a:buClrTx/>
              <a:buSzPct val="14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Available at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www.techinfo.toyota.com</a:t>
            </a:r>
            <a:endParaRPr lang="en-US" sz="2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marR="0" algn="l" fontAlgn="auto">
              <a:buClrTx/>
              <a:buSzPct val="140000"/>
            </a:pPr>
            <a:endParaRPr lang="en-US" sz="2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marR="0" algn="l" fontAlgn="auto">
              <a:buClrTx/>
              <a:buSzPct val="140000"/>
            </a:pPr>
            <a:endParaRPr lang="en-US" sz="2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111513\AppData\Local\Temp\SNAGHTML2b451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1348" y="2234146"/>
            <a:ext cx="10160000" cy="3557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8509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04" name="Rectangle 4"/>
          <p:cNvSpPr>
            <a:spLocks noChangeArrowheads="1"/>
          </p:cNvSpPr>
          <p:nvPr/>
        </p:nvSpPr>
        <p:spPr bwMode="auto">
          <a:xfrm>
            <a:off x="1224548" y="304800"/>
            <a:ext cx="9753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None/>
              <a:defRPr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Training Information</a:t>
            </a:r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609600" y="1143000"/>
            <a:ext cx="8801100" cy="3048000"/>
          </a:xfrm>
          <a:prstGeom prst="rect">
            <a:avLst/>
          </a:prstGeom>
        </p:spPr>
        <p:txBody>
          <a:bodyPr vert="horz" lIns="45720" rIns="45720">
            <a:noAutofit/>
          </a:bodyPr>
          <a:lstStyle>
            <a:lvl1pPr marL="0" marR="64008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52628" marR="0" indent="-342900" algn="l" fontAlgn="auto">
              <a:buClrTx/>
              <a:buSzPct val="14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Available at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www.techinfo.toyota.com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with all levels of subscription</a:t>
            </a:r>
          </a:p>
          <a:p>
            <a:pPr marL="109728" marR="0" algn="l" fontAlgn="auto">
              <a:buClrTx/>
              <a:buSzPct val="140000"/>
            </a:pP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2628" marR="0" indent="-342900" algn="l" fontAlgn="auto">
              <a:buClrTx/>
              <a:buSzPct val="14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Also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available for licensing.  For licensing information please contact:</a:t>
            </a:r>
          </a:p>
          <a:p>
            <a:pPr algn="l"/>
            <a:endParaRPr lang="en-US" sz="1400" dirty="0" smtClean="0"/>
          </a:p>
          <a:p>
            <a:pPr algn="l"/>
            <a:endParaRPr lang="en-US" sz="1400" dirty="0" smtClean="0"/>
          </a:p>
          <a:p>
            <a:pPr algn="l"/>
            <a:r>
              <a:rPr lang="en-US" sz="1400" dirty="0"/>
              <a:t> </a:t>
            </a:r>
          </a:p>
          <a:p>
            <a:pPr marL="109728" marR="0" algn="l" fontAlgn="auto">
              <a:buClrTx/>
              <a:buSzPct val="140000"/>
            </a:pPr>
            <a:endParaRPr lang="en-US" sz="2400" dirty="0" smtClean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12800" y="3704272"/>
            <a:ext cx="5181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Mark King</a:t>
            </a:r>
          </a:p>
          <a:p>
            <a:r>
              <a:rPr lang="en-US" dirty="0"/>
              <a:t>Bosch Automotive Service Solutions</a:t>
            </a:r>
          </a:p>
          <a:p>
            <a:r>
              <a:rPr lang="en-US" dirty="0" smtClean="0">
                <a:hlinkClick r:id="rId4"/>
              </a:rPr>
              <a:t>mark.king@us.bosch.com</a:t>
            </a:r>
            <a:endParaRPr lang="en-US" dirty="0"/>
          </a:p>
          <a:p>
            <a:r>
              <a:rPr lang="en-US" dirty="0"/>
              <a:t>586-582-5828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604000" y="3704272"/>
            <a:ext cx="5181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Janice </a:t>
            </a:r>
            <a:r>
              <a:rPr lang="en-US" dirty="0" err="1"/>
              <a:t>Mondary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Bosch Engineering North America </a:t>
            </a:r>
          </a:p>
          <a:p>
            <a:r>
              <a:rPr lang="en-US" dirty="0">
                <a:hlinkClick r:id="rId5"/>
              </a:rPr>
              <a:t>janice.mondary@us.bosch.com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586-578-7448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495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4083" y="2819400"/>
            <a:ext cx="8596668" cy="1320800"/>
          </a:xfrm>
        </p:spPr>
        <p:txBody>
          <a:bodyPr/>
          <a:lstStyle/>
          <a:p>
            <a:r>
              <a:rPr lang="en-US" dirty="0" smtClean="0"/>
              <a:t>Volkswagen Group of America</a:t>
            </a:r>
            <a:br>
              <a:rPr lang="en-US" dirty="0" smtClean="0"/>
            </a:br>
            <a:r>
              <a:rPr lang="en-US" sz="2000" dirty="0" smtClean="0"/>
              <a:t>Kurt </a:t>
            </a:r>
            <a:r>
              <a:rPr lang="en-US" sz="2000" dirty="0" err="1" smtClean="0"/>
              <a:t>Immekus</a:t>
            </a:r>
            <a:endParaRPr lang="en-US" sz="20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7021" y="6089904"/>
            <a:ext cx="2904980" cy="768096"/>
          </a:xfrm>
        </p:spPr>
      </p:pic>
    </p:spTree>
    <p:extLst>
      <p:ext uri="{BB962C8B-B14F-4D97-AF65-F5344CB8AC3E}">
        <p14:creationId xmlns="" xmlns:p14="http://schemas.microsoft.com/office/powerpoint/2010/main" val="16840782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de-DE" altLang="en-US" sz="1800" smtClean="0"/>
              <a:t/>
            </a:r>
            <a:br>
              <a:rPr lang="de-DE" altLang="en-US" sz="1800" smtClean="0"/>
            </a:br>
            <a:endParaRPr lang="de-DE" altLang="en-US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altLang="en-US" smtClean="0"/>
              <a:t>Kurt Immekus Volkswagen Group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219200" y="1752600"/>
          <a:ext cx="9520768" cy="38623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15999"/>
                <a:gridCol w="2727887"/>
                <a:gridCol w="1499665"/>
                <a:gridCol w="1346532"/>
                <a:gridCol w="2930685"/>
              </a:tblGrid>
              <a:tr h="9025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MOU Section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57" marR="914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Requirement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57" marR="914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Is OE Compliant to MOU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57" marR="914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Year Range offered by OE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57" marR="914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Where to find this information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57" marR="91457" marT="0" marB="0"/>
                </a:tc>
              </a:tr>
              <a:tr h="60168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2(a)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57" marR="914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Diagnostic Information for 2002-newer vehicles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57" marR="914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r>
                        <a:rPr lang="en-US" sz="1100" dirty="0" smtClean="0">
                          <a:effectLst/>
                        </a:rPr>
                        <a:t>Yes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57" marR="914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r>
                        <a:rPr lang="en-US" sz="1100" dirty="0" smtClean="0">
                          <a:effectLst/>
                        </a:rPr>
                        <a:t>1999 - 2018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57" marR="914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r>
                        <a:rPr lang="en-US" sz="1100" dirty="0" smtClean="0">
                          <a:effectLst/>
                        </a:rPr>
                        <a:t>Erwin Website</a:t>
                      </a:r>
                      <a:r>
                        <a:rPr lang="en-US" sz="1100" baseline="0" dirty="0" smtClean="0">
                          <a:effectLst/>
                        </a:rPr>
                        <a:t> and ODIS software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57" marR="91457" marT="0" marB="0"/>
                </a:tc>
              </a:tr>
              <a:tr h="60168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2(b)i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57" marR="914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Diagnostic tools for 2002-newer vehicles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57" marR="914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r>
                        <a:rPr lang="en-US" sz="1100" dirty="0" smtClean="0">
                          <a:effectLst/>
                        </a:rPr>
                        <a:t>Yes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57" marR="914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r>
                        <a:rPr lang="en-US" sz="1100" dirty="0" smtClean="0">
                          <a:effectLst/>
                        </a:rPr>
                        <a:t>1999- 2018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57" marR="914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r>
                        <a:rPr lang="en-US" sz="1100" dirty="0" smtClean="0">
                          <a:effectLst/>
                        </a:rPr>
                        <a:t>Erwin, Snap-on Business solutions All of the VAS tools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57" marR="91457" marT="0" marB="0"/>
                </a:tc>
              </a:tr>
              <a:tr h="69593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2(b)ii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57" marR="914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Make Scantool data available thru a license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57" marR="914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r>
                        <a:rPr lang="en-US" sz="1100" dirty="0" smtClean="0">
                          <a:effectLst/>
                        </a:rPr>
                        <a:t>Yes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57" marR="914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Current ODX data year to year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57" marR="914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57" marR="91457" marT="0" marB="0"/>
                </a:tc>
              </a:tr>
              <a:tr h="60168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2(c)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57" marR="914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Pass-Thru support for 2018+ vehicles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57" marR="914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r>
                        <a:rPr lang="en-US" sz="1100" dirty="0" smtClean="0">
                          <a:effectLst/>
                        </a:rPr>
                        <a:t>Yes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57" marR="914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r>
                        <a:rPr lang="en-US" sz="1100" dirty="0" smtClean="0">
                          <a:effectLst/>
                        </a:rPr>
                        <a:t>1999-2018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57" marR="914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ODIS software set-up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57" marR="91457" marT="0" marB="0"/>
                </a:tc>
              </a:tr>
              <a:tr h="45888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2(d)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57" marR="914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Immobilizer programming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57" marR="914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r>
                        <a:rPr lang="en-US" sz="1100" dirty="0" smtClean="0">
                          <a:effectLst/>
                        </a:rPr>
                        <a:t>Yes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57" marR="914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r>
                        <a:rPr lang="en-US" sz="1100" dirty="0" smtClean="0">
                          <a:effectLst/>
                        </a:rPr>
                        <a:t>2002-2018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57" marR="914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ODIS Software and a security ID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57" marR="91457" marT="0" marB="0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J2534 with ODIS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ctr"/>
            <a:endParaRPr lang="en-US" altLang="en-US" sz="2800" b="1" smtClean="0"/>
          </a:p>
          <a:p>
            <a:r>
              <a:rPr lang="en-US" altLang="en-US" sz="2000" b="1" smtClean="0"/>
              <a:t>System Name:		ODIS (</a:t>
            </a:r>
            <a:r>
              <a:rPr lang="en-US" altLang="en-US" sz="1600" b="1" smtClean="0"/>
              <a:t>Offboard Diagnostic Information System)</a:t>
            </a:r>
            <a:endParaRPr lang="en-US" altLang="en-US" sz="2000" b="1" smtClean="0"/>
          </a:p>
          <a:p>
            <a:r>
              <a:rPr lang="en-US" altLang="en-US" sz="2000" b="1" smtClean="0"/>
              <a:t>Availability		Erwin website </a:t>
            </a:r>
            <a:r>
              <a:rPr lang="en-US" altLang="en-US" sz="1600" b="1" smtClean="0"/>
              <a:t>(Registration and software download)</a:t>
            </a:r>
          </a:p>
          <a:p>
            <a:pPr algn="ctr"/>
            <a:r>
              <a:rPr lang="en-US" altLang="en-US" sz="1600" b="1" smtClean="0">
                <a:solidFill>
                  <a:srgbClr val="0070C0"/>
                </a:solidFill>
              </a:rPr>
              <a:t>		Same system the dealers use with no limitations</a:t>
            </a:r>
          </a:p>
          <a:p>
            <a:endParaRPr lang="en-US" altLang="en-US" sz="1600" b="1" smtClean="0"/>
          </a:p>
          <a:p>
            <a:r>
              <a:rPr lang="en-US" altLang="en-US" sz="2000" b="1" smtClean="0"/>
              <a:t>Subscription length </a:t>
            </a:r>
            <a:r>
              <a:rPr lang="en-US" altLang="en-US" sz="1600" b="1" smtClean="0"/>
              <a:t>	One Year only 	$750.00 per brand</a:t>
            </a:r>
          </a:p>
          <a:p>
            <a:r>
              <a:rPr lang="en-US" altLang="en-US" sz="1600" b="1" smtClean="0"/>
              <a:t>			Volkswagen, Audi, Bentley and Lamborghini available	</a:t>
            </a:r>
            <a:endParaRPr lang="en-US" altLang="en-US" sz="2000" b="1" smtClean="0"/>
          </a:p>
          <a:p>
            <a:endParaRPr lang="en-US" altLang="en-US" sz="2000" b="1" smtClean="0"/>
          </a:p>
          <a:p>
            <a:r>
              <a:rPr lang="en-US" altLang="en-US" sz="2000" b="1" smtClean="0"/>
              <a:t>Release date		</a:t>
            </a:r>
            <a:r>
              <a:rPr lang="en-US" altLang="en-US" sz="1600" b="1" smtClean="0"/>
              <a:t>January 2012</a:t>
            </a:r>
          </a:p>
          <a:p>
            <a:endParaRPr lang="en-US" altLang="en-US" sz="1600" b="1" smtClean="0"/>
          </a:p>
          <a:p>
            <a:r>
              <a:rPr lang="en-US" altLang="en-US" sz="1600" b="1" smtClean="0"/>
              <a:t>Pass Thru		J2534 Version 04.04</a:t>
            </a:r>
          </a:p>
          <a:p>
            <a:endParaRPr lang="en-US" altLang="en-US" sz="1600" b="1" smtClean="0"/>
          </a:p>
          <a:p>
            <a:r>
              <a:rPr lang="en-US" altLang="en-US" sz="1600" b="1" smtClean="0"/>
              <a:t>Validation		As requested by mfg.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altLang="en-US"/>
              <a:t>DD.MM.YY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/>
              <a:t>Page </a:t>
            </a:r>
            <a:fld id="{2950B888-24EB-491E-A184-94BDA3165DA7}" type="slidenum">
              <a:rPr lang="en-US" altLang="en-US"/>
              <a:pPr/>
              <a:t>45</a:t>
            </a:fld>
            <a:endParaRPr lang="en-US" altLang="en-US"/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J2534 with ODIS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altLang="en-US" dirty="0"/>
              <a:t>06-03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/>
              <a:t>Page </a:t>
            </a:r>
            <a:fld id="{A55BBAA7-BBA4-4645-A71D-E05C7805E378}" type="slidenum">
              <a:rPr lang="en-US" altLang="en-US"/>
              <a:pPr/>
              <a:t>46</a:t>
            </a:fld>
            <a:endParaRPr lang="en-US" altLang="en-US"/>
          </a:p>
        </p:txBody>
      </p:sp>
      <p:sp>
        <p:nvSpPr>
          <p:cNvPr id="7173" name="Content Placeholder 1"/>
          <p:cNvSpPr>
            <a:spLocks noGrp="1"/>
          </p:cNvSpPr>
          <p:nvPr>
            <p:ph idx="1"/>
          </p:nvPr>
        </p:nvSpPr>
        <p:spPr>
          <a:xfrm>
            <a:off x="416380" y="1448028"/>
            <a:ext cx="9195706" cy="5705475"/>
          </a:xfrm>
        </p:spPr>
        <p:txBody>
          <a:bodyPr/>
          <a:lstStyle/>
          <a:p>
            <a:r>
              <a:rPr lang="en-US" altLang="en-US" dirty="0" smtClean="0"/>
              <a:t>ODIS features not supported by pass-thru:</a:t>
            </a:r>
          </a:p>
          <a:p>
            <a:r>
              <a:rPr lang="en-US" altLang="en-US" dirty="0" smtClean="0"/>
              <a:t>Not aware of any.  </a:t>
            </a:r>
          </a:p>
          <a:p>
            <a:r>
              <a:rPr lang="en-US" altLang="en-US" dirty="0" smtClean="0"/>
              <a:t>There are couple of special tools that work in conjunction with ODIS</a:t>
            </a:r>
          </a:p>
          <a:p>
            <a:endParaRPr lang="en-US" altLang="en-US" dirty="0" smtClean="0"/>
          </a:p>
          <a:p>
            <a:r>
              <a:rPr lang="en-US" altLang="en-US" sz="2000" dirty="0" smtClean="0">
                <a:solidFill>
                  <a:srgbClr val="0070C0"/>
                </a:solidFill>
              </a:rPr>
              <a:t>VAS 6558A Hybrid Tester </a:t>
            </a:r>
          </a:p>
          <a:p>
            <a:r>
              <a:rPr lang="en-US" altLang="en-US" sz="2000" dirty="0" smtClean="0"/>
              <a:t>This is  special high voltage test box that connects to the VAS 6150D platform through a “ruggedized” round USB connector . Adapters available commercially. </a:t>
            </a:r>
          </a:p>
          <a:p>
            <a:r>
              <a:rPr lang="en-US" altLang="en-US" sz="1800" dirty="0" smtClean="0"/>
              <a:t> </a:t>
            </a:r>
          </a:p>
          <a:p>
            <a:r>
              <a:rPr lang="en-US" altLang="en-US" sz="1800" dirty="0" smtClean="0">
                <a:solidFill>
                  <a:srgbClr val="0070C0"/>
                </a:solidFill>
              </a:rPr>
              <a:t>VAS 6356 Measurement Tool  </a:t>
            </a:r>
          </a:p>
          <a:p>
            <a:r>
              <a:rPr lang="en-US" altLang="en-US" sz="1800" dirty="0" smtClean="0"/>
              <a:t>Occasionally for special test the ODIS “Guided Functions” users will be asked to enter measurements using the VAS 6356 </a:t>
            </a:r>
          </a:p>
          <a:p>
            <a:endParaRPr lang="en-US" altLang="en-US" sz="1800" dirty="0" smtClean="0"/>
          </a:p>
        </p:txBody>
      </p: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ETI Tool Tech</a:t>
            </a:r>
          </a:p>
        </p:txBody>
      </p:sp>
      <p:pic>
        <p:nvPicPr>
          <p:cNvPr id="8195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17600" y="1752601"/>
            <a:ext cx="4311651" cy="2925763"/>
          </a:xfrm>
        </p:spPr>
      </p:pic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altLang="en-US" smtClean="0"/>
              <a:t>DD.MM.YY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/>
              <a:t>Page </a:t>
            </a:r>
            <a:fld id="{026847CC-3AD1-489B-9587-81839AF8A17F}" type="slidenum">
              <a:rPr lang="en-US" altLang="en-US"/>
              <a:pPr/>
              <a:t>47</a:t>
            </a:fld>
            <a:endParaRPr lang="en-US" altLang="en-US"/>
          </a:p>
        </p:txBody>
      </p:sp>
      <p:pic>
        <p:nvPicPr>
          <p:cNvPr id="8198" name="Pictur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99200" y="1752601"/>
            <a:ext cx="4470400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9" name="TextBox 7"/>
          <p:cNvSpPr txBox="1">
            <a:spLocks noChangeArrowheads="1"/>
          </p:cNvSpPr>
          <p:nvPr/>
        </p:nvSpPr>
        <p:spPr bwMode="auto">
          <a:xfrm>
            <a:off x="2438400" y="1295400"/>
            <a:ext cx="149290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70C0"/>
                </a:solidFill>
              </a:rPr>
              <a:t>VAS 6558A</a:t>
            </a:r>
          </a:p>
        </p:txBody>
      </p:sp>
      <p:sp>
        <p:nvSpPr>
          <p:cNvPr id="8200" name="TextBox 8"/>
          <p:cNvSpPr txBox="1">
            <a:spLocks noChangeArrowheads="1"/>
          </p:cNvSpPr>
          <p:nvPr/>
        </p:nvSpPr>
        <p:spPr bwMode="auto">
          <a:xfrm>
            <a:off x="7518400" y="1322388"/>
            <a:ext cx="2133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0070C0"/>
                </a:solidFill>
              </a:rPr>
              <a:t>VAS 6356 </a:t>
            </a:r>
          </a:p>
        </p:txBody>
      </p:sp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Training Information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smtClean="0"/>
              <a:t>Where do you get training information?</a:t>
            </a:r>
          </a:p>
          <a:p>
            <a:endParaRPr lang="en-US" smtClean="0"/>
          </a:p>
          <a:p>
            <a:r>
              <a:rPr lang="en-US" smtClean="0"/>
              <a:t>Erwin: Self Study programs and Videos are available under the “training “ heading in the Guided Search menu</a:t>
            </a:r>
          </a:p>
          <a:p>
            <a:r>
              <a:rPr lang="en-US" smtClean="0">
                <a:solidFill>
                  <a:srgbClr val="0070C0"/>
                </a:solidFill>
                <a:hlinkClick r:id="rId2"/>
              </a:rPr>
              <a:t>https://erwin.vw.com</a:t>
            </a:r>
            <a:r>
              <a:rPr lang="en-US" smtClean="0">
                <a:solidFill>
                  <a:srgbClr val="0070C0"/>
                </a:solidFill>
              </a:rPr>
              <a:t>       </a:t>
            </a:r>
            <a:r>
              <a:rPr lang="en-US" smtClean="0">
                <a:hlinkClick r:id="rId3"/>
              </a:rPr>
              <a:t>https://erwin.audiusa.com</a:t>
            </a:r>
            <a:endParaRPr lang="en-US" smtClean="0"/>
          </a:p>
          <a:p>
            <a:r>
              <a:rPr lang="en-US" smtClean="0"/>
              <a:t>Audi and VW core training programs available for professional trainers on our literature fulfillment sites under the “Training” tab </a:t>
            </a:r>
          </a:p>
          <a:p>
            <a:r>
              <a:rPr lang="en-US" smtClean="0"/>
              <a:t> </a:t>
            </a:r>
            <a:r>
              <a:rPr lang="en-US" smtClean="0">
                <a:solidFill>
                  <a:srgbClr val="0070C0"/>
                </a:solidFill>
              </a:rPr>
              <a:t>literature.vw.com</a:t>
            </a:r>
            <a:r>
              <a:rPr lang="en-US" smtClean="0"/>
              <a:t>   </a:t>
            </a:r>
            <a:r>
              <a:rPr lang="en-US" smtClean="0">
                <a:solidFill>
                  <a:srgbClr val="0070C0"/>
                </a:solidFill>
              </a:rPr>
              <a:t>literature.audiusa.com</a:t>
            </a:r>
          </a:p>
          <a:p>
            <a:r>
              <a:rPr lang="en-US" smtClean="0"/>
              <a:t>We are planning to add more Self Study bundles in this area</a:t>
            </a:r>
          </a:p>
          <a:p>
            <a:endParaRPr lang="en-US" smtClean="0"/>
          </a:p>
          <a:p>
            <a:r>
              <a:rPr lang="en-US" smtClean="0"/>
              <a:t>The ODIS operators training manual is available within the ODIS software bundle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altLang="en-US" smtClean="0"/>
              <a:t>DD.MM.YY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/>
              <a:t>Page </a:t>
            </a:r>
            <a:fld id="{6380DACC-FE09-4FD4-945A-AFC330C33A8D}" type="slidenum">
              <a:rPr lang="en-US" altLang="en-US"/>
              <a:pPr/>
              <a:t>48</a:t>
            </a:fld>
            <a:endParaRPr lang="en-US" altLang="en-US"/>
          </a:p>
        </p:txBody>
      </p:sp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VIN specific build data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VIN Specific data is available on Erwin under the VIN search tab</a:t>
            </a:r>
          </a:p>
          <a:p>
            <a:r>
              <a:rPr lang="en-US" smtClean="0"/>
              <a:t>The same search function the dealers use</a:t>
            </a:r>
          </a:p>
          <a:p>
            <a:endParaRPr lang="en-US" smtClean="0"/>
          </a:p>
          <a:p>
            <a:r>
              <a:rPr lang="en-US" smtClean="0"/>
              <a:t>When you log on to ODIS the VIN is recognized and all of the available guided functions and  test plans that apply to that VIN are available. </a:t>
            </a:r>
          </a:p>
          <a:p>
            <a:endParaRPr lang="en-US" smtClean="0"/>
          </a:p>
          <a:p>
            <a:r>
              <a:rPr lang="en-US" smtClean="0"/>
              <a:t>For VW brands there is a system known as “Service 42” where all of the software updates are stored. Specific updates are references by an SVM (software version management) number on the technical bulletins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altLang="en-US" smtClean="0"/>
              <a:t>DD.MM.YY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/>
              <a:t>Page </a:t>
            </a:r>
            <a:fld id="{0E9D9B88-D100-4224-8B43-DB7E0CB7024B}" type="slidenum">
              <a:rPr lang="en-US" altLang="en-US"/>
              <a:pPr/>
              <a:t>49</a:t>
            </a:fld>
            <a:endParaRPr lang="en-US" altLang="en-US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Sections in R2R MOU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7021" y="6089904"/>
            <a:ext cx="2904980" cy="768096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63" y="2184289"/>
            <a:ext cx="9412223" cy="3385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68407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J2534 with ODIS during software install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altLang="en-US" dirty="0"/>
              <a:t>06-03-2016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/>
              <a:t>Page </a:t>
            </a:r>
            <a:fld id="{558AEEB6-02D6-459B-B48A-22A855CC7356}" type="slidenum">
              <a:rPr lang="en-US" altLang="en-US"/>
              <a:pPr/>
              <a:t>50</a:t>
            </a:fld>
            <a:endParaRPr lang="en-US" altLang="en-US"/>
          </a:p>
        </p:txBody>
      </p:sp>
      <p:pic>
        <p:nvPicPr>
          <p:cNvPr id="11269" name="Picture 4" descr="C:\Users\immekuk\Desktop\ODIS Download process\Screenshots\Kurt 2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3551" y="1133475"/>
            <a:ext cx="11391900" cy="4802188"/>
          </a:xfrm>
          <a:noFill/>
        </p:spPr>
      </p:pic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J2534 with ODIS during install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altLang="en-US" dirty="0"/>
              <a:t>06-03-2016</a:t>
            </a:r>
          </a:p>
          <a:p>
            <a:pPr>
              <a:defRPr/>
            </a:pP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/>
              <a:t>Page </a:t>
            </a:r>
            <a:fld id="{CFF72EAF-A50A-4751-B9CF-21504B41ED48}" type="slidenum">
              <a:rPr lang="en-US" altLang="en-US"/>
              <a:pPr/>
              <a:t>51</a:t>
            </a:fld>
            <a:endParaRPr lang="en-US" altLang="en-US"/>
          </a:p>
        </p:txBody>
      </p:sp>
      <p:pic>
        <p:nvPicPr>
          <p:cNvPr id="12293" name="Picture 2" descr="C:\Users\immekuk\Desktop\ODIS Download process\Screenshots\Kurt 3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978151" y="1662114"/>
            <a:ext cx="6362700" cy="3743325"/>
          </a:xfrm>
          <a:noFill/>
        </p:spPr>
      </p:pic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J2534 with ODIS during install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altLang="en-US" dirty="0"/>
              <a:t>06-03-2016</a:t>
            </a:r>
          </a:p>
          <a:p>
            <a:pPr>
              <a:defRPr/>
            </a:pP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/>
              <a:t>Page </a:t>
            </a:r>
            <a:fld id="{28059DDC-2594-47B5-B572-52F8781E02DE}" type="slidenum">
              <a:rPr lang="en-US" altLang="en-US"/>
              <a:pPr/>
              <a:t>52</a:t>
            </a:fld>
            <a:endParaRPr lang="en-US" altLang="en-US"/>
          </a:p>
        </p:txBody>
      </p:sp>
      <p:pic>
        <p:nvPicPr>
          <p:cNvPr id="13317" name="Picture 2" descr="C:\Users\immekuk\Desktop\ODIS Download process\Screenshots\Kurt4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41451" y="1852614"/>
            <a:ext cx="9436100" cy="3362325"/>
          </a:xfrm>
          <a:noFill/>
        </p:spPr>
      </p:pic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J2534 with ODIS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altLang="en-US" smtClean="0"/>
          </a:p>
          <a:p>
            <a:pPr algn="ctr"/>
            <a:endParaRPr lang="en-US" altLang="en-US" smtClean="0"/>
          </a:p>
          <a:p>
            <a:pPr algn="ctr"/>
            <a:endParaRPr lang="en-US" altLang="en-US" smtClean="0"/>
          </a:p>
          <a:p>
            <a:pPr algn="ctr"/>
            <a:endParaRPr lang="en-US" altLang="en-US" smtClean="0"/>
          </a:p>
          <a:p>
            <a:pPr algn="ctr"/>
            <a:endParaRPr lang="en-US" altLang="en-US" smtClean="0"/>
          </a:p>
          <a:p>
            <a:pPr algn="ctr"/>
            <a:r>
              <a:rPr lang="en-US" altLang="en-US" sz="2800" b="1" smtClean="0"/>
              <a:t>After Software Installation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altLang="en-US"/>
              <a:t>DD.MM.YY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/>
              <a:t>Page </a:t>
            </a:r>
            <a:fld id="{564CC60E-4ACA-4D9C-9F3B-5356CAF10855}" type="slidenum">
              <a:rPr lang="en-US" altLang="en-US"/>
              <a:pPr/>
              <a:t>53</a:t>
            </a:fld>
            <a:endParaRPr lang="en-US" altLang="en-US"/>
          </a:p>
        </p:txBody>
      </p:sp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J2534 with ODIS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altLang="en-US" dirty="0"/>
              <a:t>06-03-2016</a:t>
            </a:r>
          </a:p>
          <a:p>
            <a:pPr>
              <a:defRPr/>
            </a:pP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/>
              <a:t>Page </a:t>
            </a:r>
            <a:fld id="{A5A5BE13-0F89-4384-89BC-BC338AF8A4E5}" type="slidenum">
              <a:rPr lang="en-US" altLang="en-US"/>
              <a:pPr/>
              <a:t>54</a:t>
            </a:fld>
            <a:endParaRPr lang="en-US" altLang="en-US"/>
          </a:p>
        </p:txBody>
      </p:sp>
      <p:pic>
        <p:nvPicPr>
          <p:cNvPr id="15365" name="Picture 2" descr="C:\Users\immekuk\Desktop\ODIS Download process\VCI\VCI 1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952751" y="2344738"/>
            <a:ext cx="6413500" cy="2381250"/>
          </a:xfrm>
          <a:noFill/>
        </p:spPr>
      </p:pic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J2534 with ODIS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altLang="en-US"/>
              <a:t>06-03-2016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/>
              <a:t>Page </a:t>
            </a:r>
            <a:fld id="{72C88CB2-B91E-4B47-8EE8-FA292F15B2D5}" type="slidenum">
              <a:rPr lang="en-US" altLang="en-US"/>
              <a:pPr/>
              <a:t>55</a:t>
            </a:fld>
            <a:endParaRPr lang="en-US" altLang="en-US"/>
          </a:p>
        </p:txBody>
      </p:sp>
      <p:pic>
        <p:nvPicPr>
          <p:cNvPr id="16389" name="Picture 2" descr="C:\Users\immekuk\Desktop\ODIS Download process\VCI\VCI 2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359151" y="2319339"/>
            <a:ext cx="5600700" cy="2428875"/>
          </a:xfrm>
          <a:noFill/>
        </p:spPr>
      </p:pic>
    </p:spTree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J2534 with ODIS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altLang="en-US" dirty="0"/>
              <a:t>06-03-2016</a:t>
            </a:r>
          </a:p>
          <a:p>
            <a:pPr>
              <a:defRPr/>
            </a:pP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/>
              <a:t>Page </a:t>
            </a:r>
            <a:fld id="{B48AEA6B-7DCF-4112-86B5-E81643523212}" type="slidenum">
              <a:rPr lang="en-US" altLang="en-US"/>
              <a:pPr/>
              <a:t>56</a:t>
            </a:fld>
            <a:endParaRPr lang="en-US" altLang="en-US"/>
          </a:p>
        </p:txBody>
      </p:sp>
      <p:pic>
        <p:nvPicPr>
          <p:cNvPr id="17413" name="Picture 2" descr="C:\Users\immekuk\Desktop\ODIS Download process\VCI\VCI 3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54151" y="1858963"/>
            <a:ext cx="9410700" cy="3352800"/>
          </a:xfrm>
          <a:noFill/>
        </p:spPr>
      </p:pic>
    </p:spTree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J2534 with ODIS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altLang="en-US" dirty="0"/>
              <a:t>06-03-2016</a:t>
            </a:r>
          </a:p>
          <a:p>
            <a:pPr>
              <a:defRPr/>
            </a:pP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/>
              <a:t>Page </a:t>
            </a:r>
            <a:fld id="{97D467A6-76B1-4FAA-B4E8-0E714DCC0D09}" type="slidenum">
              <a:rPr lang="en-US" altLang="en-US"/>
              <a:pPr/>
              <a:t>57</a:t>
            </a:fld>
            <a:endParaRPr lang="en-US" altLang="en-US"/>
          </a:p>
        </p:txBody>
      </p:sp>
      <p:pic>
        <p:nvPicPr>
          <p:cNvPr id="18437" name="Picture 2" descr="C:\Users\immekuk\Desktop\ODIS Download process\VCI\VCI 5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66851" y="1849438"/>
            <a:ext cx="9385300" cy="3371850"/>
          </a:xfrm>
          <a:noFill/>
        </p:spPr>
      </p:pic>
    </p:spTree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J2534 with ODIS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altLang="en-US" dirty="0"/>
              <a:t>06-03-2016</a:t>
            </a:r>
          </a:p>
          <a:p>
            <a:pPr>
              <a:defRPr/>
            </a:pP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/>
              <a:t>Page </a:t>
            </a:r>
            <a:fld id="{AA35A9BC-D4D1-460F-8BD9-271BBD9129A3}" type="slidenum">
              <a:rPr lang="en-US" altLang="en-US"/>
              <a:pPr/>
              <a:t>58</a:t>
            </a:fld>
            <a:endParaRPr lang="en-US" altLang="en-US"/>
          </a:p>
        </p:txBody>
      </p:sp>
      <p:pic>
        <p:nvPicPr>
          <p:cNvPr id="19461" name="Picture 2" descr="C:\Users\immekuk\Desktop\ODIS Download process\VCI\VCI 6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927351" y="2278063"/>
            <a:ext cx="6464300" cy="2514600"/>
          </a:xfrm>
          <a:noFill/>
        </p:spPr>
      </p:pic>
    </p:spTree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8891" y="2819400"/>
            <a:ext cx="8596668" cy="1320800"/>
          </a:xfrm>
        </p:spPr>
        <p:txBody>
          <a:bodyPr/>
          <a:lstStyle/>
          <a:p>
            <a:r>
              <a:rPr lang="en-US" dirty="0"/>
              <a:t>Subaru</a:t>
            </a:r>
            <a:br>
              <a:rPr lang="en-US" dirty="0"/>
            </a:br>
            <a:r>
              <a:rPr lang="en-US" sz="2000" dirty="0"/>
              <a:t>Craig Jeffries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7021" y="6089904"/>
            <a:ext cx="2904980" cy="768096"/>
          </a:xfrm>
        </p:spPr>
      </p:pic>
    </p:spTree>
    <p:extLst>
      <p:ext uri="{BB962C8B-B14F-4D97-AF65-F5344CB8AC3E}">
        <p14:creationId xmlns="" xmlns:p14="http://schemas.microsoft.com/office/powerpoint/2010/main" val="1684078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Sections in R2R MOU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7021" y="6089904"/>
            <a:ext cx="2904980" cy="768096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257" y="1553582"/>
            <a:ext cx="9224826" cy="4379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68407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https://stis.subaru.com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3523" y="1431097"/>
            <a:ext cx="5667375" cy="45624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/>
          <a:srcRect t="99" b="4736"/>
          <a:stretch/>
        </p:blipFill>
        <p:spPr>
          <a:xfrm>
            <a:off x="1461885" y="1264506"/>
            <a:ext cx="9010650" cy="539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4977906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Coverage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2022253"/>
              </p:ext>
            </p:extLst>
          </p:nvPr>
        </p:nvGraphicFramePr>
        <p:xfrm>
          <a:off x="723013" y="1767461"/>
          <a:ext cx="8637328" cy="4155582"/>
        </p:xfrm>
        <a:graphic>
          <a:graphicData uri="http://schemas.openxmlformats.org/drawingml/2006/table">
            <a:tbl>
              <a:tblPr/>
              <a:tblGrid>
                <a:gridCol w="7225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942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3505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0691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37852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97274">
                <a:tc>
                  <a:txBody>
                    <a:bodyPr/>
                    <a:lstStyle/>
                    <a:p>
                      <a:r>
                        <a:rPr lang="en-US" sz="1100" dirty="0"/>
                        <a:t>MOU Section</a:t>
                      </a:r>
                    </a:p>
                  </a:txBody>
                  <a:tcPr marL="41051" marR="41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Requirement</a:t>
                      </a:r>
                    </a:p>
                  </a:txBody>
                  <a:tcPr marL="41051" marR="41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Is OE Compliant to MOU</a:t>
                      </a:r>
                    </a:p>
                  </a:txBody>
                  <a:tcPr marL="41051" marR="41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Year Range offered by OE</a:t>
                      </a:r>
                    </a:p>
                  </a:txBody>
                  <a:tcPr marL="41051" marR="41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Where to find this information</a:t>
                      </a:r>
                    </a:p>
                  </a:txBody>
                  <a:tcPr marL="41051" marR="41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33601"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2(a)</a:t>
                      </a:r>
                    </a:p>
                  </a:txBody>
                  <a:tcPr marL="41051" marR="41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Diagnostic Information for 2002-newer vehicles</a:t>
                      </a:r>
                    </a:p>
                  </a:txBody>
                  <a:tcPr marL="41051" marR="41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Yes</a:t>
                      </a:r>
                    </a:p>
                  </a:txBody>
                  <a:tcPr marL="41051" marR="41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1995-up</a:t>
                      </a:r>
                    </a:p>
                  </a:txBody>
                  <a:tcPr marL="41051" marR="41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u="none" dirty="0">
                          <a:solidFill>
                            <a:schemeClr val="tx1"/>
                          </a:solidFill>
                          <a:hlinkClick r:id="rId2"/>
                        </a:rPr>
                        <a:t>https://stis.subaru.com</a:t>
                      </a:r>
                      <a:endParaRPr lang="en-US" sz="1100" u="none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1100" dirty="0"/>
                    </a:p>
                    <a:p>
                      <a:pPr algn="ctr"/>
                      <a:r>
                        <a:rPr lang="en-US" sz="1100" dirty="0"/>
                        <a:t>Subaru Technical Information System</a:t>
                      </a:r>
                    </a:p>
                    <a:p>
                      <a:pPr algn="ctr"/>
                      <a:endParaRPr lang="en-US" sz="1100" dirty="0"/>
                    </a:p>
                  </a:txBody>
                  <a:tcPr marL="41051" marR="41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2606"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2(b)i</a:t>
                      </a:r>
                    </a:p>
                  </a:txBody>
                  <a:tcPr marL="41051" marR="41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Diagnostic tools for 2002-newer vehicles</a:t>
                      </a:r>
                    </a:p>
                  </a:txBody>
                  <a:tcPr marL="41051" marR="41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Yes</a:t>
                      </a:r>
                    </a:p>
                  </a:txBody>
                  <a:tcPr marL="41051" marR="41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2002-up</a:t>
                      </a:r>
                    </a:p>
                  </a:txBody>
                  <a:tcPr marL="41051" marR="41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u="none" dirty="0">
                          <a:solidFill>
                            <a:schemeClr val="tx1"/>
                          </a:solidFill>
                          <a:hlinkClick r:id="rId2"/>
                        </a:rPr>
                        <a:t>https://stis.subaru.com</a:t>
                      </a:r>
                      <a:endParaRPr lang="en-US" sz="1100" u="none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1100" u="none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100" u="none" dirty="0">
                          <a:solidFill>
                            <a:schemeClr val="tx1"/>
                          </a:solidFill>
                        </a:rPr>
                        <a:t>Subaru Select Monitor 4</a:t>
                      </a:r>
                    </a:p>
                    <a:p>
                      <a:pPr algn="ctr"/>
                      <a:endParaRPr lang="en-US" sz="1100" u="none" dirty="0">
                        <a:solidFill>
                          <a:schemeClr val="tx1"/>
                        </a:solidFill>
                      </a:endParaRPr>
                    </a:p>
                  </a:txBody>
                  <a:tcPr marL="41051" marR="41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2606"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2(b)ii</a:t>
                      </a:r>
                    </a:p>
                  </a:txBody>
                  <a:tcPr marL="41051" marR="41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Make Scantool data available thru a license</a:t>
                      </a:r>
                    </a:p>
                  </a:txBody>
                  <a:tcPr marL="41051" marR="41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Yes</a:t>
                      </a:r>
                    </a:p>
                  </a:txBody>
                  <a:tcPr marL="41051" marR="41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2002-up</a:t>
                      </a:r>
                    </a:p>
                  </a:txBody>
                  <a:tcPr marL="41051" marR="41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hlinkClick r:id="rId3"/>
                        </a:rPr>
                        <a:t>http://etools.org/OEMLicensing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/>
                      <a:endParaRPr lang="en-US" sz="1100" dirty="0"/>
                    </a:p>
                  </a:txBody>
                  <a:tcPr marL="41051" marR="41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08428"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2(c)</a:t>
                      </a:r>
                    </a:p>
                  </a:txBody>
                  <a:tcPr marL="41051" marR="41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Pass-Thru support for 2018+ vehicles</a:t>
                      </a:r>
                    </a:p>
                  </a:txBody>
                  <a:tcPr marL="41051" marR="41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Yes</a:t>
                      </a:r>
                    </a:p>
                  </a:txBody>
                  <a:tcPr marL="41051" marR="41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2018-up</a:t>
                      </a:r>
                    </a:p>
                    <a:p>
                      <a:pPr algn="ctr"/>
                      <a:endParaRPr lang="en-US" sz="1100" dirty="0"/>
                    </a:p>
                    <a:p>
                      <a:pPr algn="ctr"/>
                      <a:r>
                        <a:rPr lang="en-US" sz="1100" dirty="0"/>
                        <a:t>(some</a:t>
                      </a:r>
                      <a:r>
                        <a:rPr lang="en-US" sz="1100" baseline="0" dirty="0"/>
                        <a:t> earlier MY support)</a:t>
                      </a:r>
                      <a:endParaRPr lang="en-US" sz="1100" dirty="0"/>
                    </a:p>
                  </a:txBody>
                  <a:tcPr marL="41051" marR="41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u="none" dirty="0">
                          <a:solidFill>
                            <a:schemeClr val="tx1"/>
                          </a:solidFill>
                          <a:hlinkClick r:id="rId2"/>
                        </a:rPr>
                        <a:t>https://stis.subaru.com</a:t>
                      </a:r>
                      <a:endParaRPr lang="en-US" sz="1100" u="none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1100" u="none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100" u="none" dirty="0">
                          <a:solidFill>
                            <a:schemeClr val="tx1"/>
                          </a:solidFill>
                        </a:rPr>
                        <a:t>Subaru Select Monitor</a:t>
                      </a:r>
                      <a:r>
                        <a:rPr lang="en-US" sz="1100" u="none" baseline="0" dirty="0">
                          <a:solidFill>
                            <a:schemeClr val="tx1"/>
                          </a:solidFill>
                        </a:rPr>
                        <a:t> 4</a:t>
                      </a:r>
                      <a:endParaRPr lang="en-US" sz="1100" u="none" dirty="0">
                        <a:solidFill>
                          <a:schemeClr val="tx1"/>
                        </a:solidFill>
                      </a:endParaRPr>
                    </a:p>
                  </a:txBody>
                  <a:tcPr marL="41051" marR="41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8404"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2(d)</a:t>
                      </a:r>
                    </a:p>
                  </a:txBody>
                  <a:tcPr marL="41051" marR="41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Immobilizer programming</a:t>
                      </a:r>
                    </a:p>
                  </a:txBody>
                  <a:tcPr marL="41051" marR="41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Yes</a:t>
                      </a:r>
                    </a:p>
                  </a:txBody>
                  <a:tcPr marL="41051" marR="41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2002-up</a:t>
                      </a:r>
                    </a:p>
                  </a:txBody>
                  <a:tcPr marL="41051" marR="41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u="none" dirty="0">
                          <a:solidFill>
                            <a:schemeClr val="tx1"/>
                          </a:solidFill>
                          <a:hlinkClick r:id="rId2"/>
                        </a:rPr>
                        <a:t>https://stis.subaru.com</a:t>
                      </a:r>
                      <a:endParaRPr lang="en-US" sz="1100" u="none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1100" u="none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100" u="none" dirty="0">
                          <a:solidFill>
                            <a:schemeClr val="tx1"/>
                          </a:solidFill>
                        </a:rPr>
                        <a:t>Subaru Select</a:t>
                      </a:r>
                      <a:r>
                        <a:rPr lang="en-US" sz="1100" u="none" baseline="0" dirty="0">
                          <a:solidFill>
                            <a:schemeClr val="tx1"/>
                          </a:solidFill>
                        </a:rPr>
                        <a:t> Monitor 4</a:t>
                      </a:r>
                    </a:p>
                    <a:p>
                      <a:pPr algn="ctr"/>
                      <a:endParaRPr lang="en-US" sz="1100" u="none" dirty="0">
                        <a:solidFill>
                          <a:schemeClr val="tx1"/>
                        </a:solidFill>
                      </a:endParaRPr>
                    </a:p>
                  </a:txBody>
                  <a:tcPr marL="41051" marR="410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59159" y="4063284"/>
            <a:ext cx="1163845" cy="211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8848042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 Thru Application – Subaru Select Monitor 4 (SSM4)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Available through:	Nuspire Networks</a:t>
            </a:r>
            <a:br>
              <a:rPr lang="en-US" dirty="0"/>
            </a:br>
            <a:r>
              <a:rPr lang="en-US" dirty="0"/>
              <a:t>					3155 </a:t>
            </a:r>
            <a:r>
              <a:rPr lang="en-US" dirty="0" err="1"/>
              <a:t>Dallavo</a:t>
            </a:r>
            <a:r>
              <a:rPr lang="en-US" dirty="0"/>
              <a:t> Court</a:t>
            </a:r>
            <a:br>
              <a:rPr lang="en-US" dirty="0"/>
            </a:br>
            <a:r>
              <a:rPr lang="en-US" dirty="0"/>
              <a:t>					Commerce, MI 48390</a:t>
            </a:r>
            <a:br>
              <a:rPr lang="en-US" dirty="0"/>
            </a:br>
            <a:r>
              <a:rPr lang="en-US" dirty="0"/>
              <a:t>					Tel: (877) 782-7404</a:t>
            </a:r>
          </a:p>
          <a:p>
            <a:r>
              <a:rPr lang="en-US" dirty="0"/>
              <a:t>Retailers and aftermarket use the same application for Immobilizer support, reprogramming and diagnostics.</a:t>
            </a:r>
          </a:p>
          <a:p>
            <a:r>
              <a:rPr lang="en-US" dirty="0"/>
              <a:t>J2534-compliant (4.04 standard)</a:t>
            </a:r>
          </a:p>
          <a:p>
            <a:r>
              <a:rPr lang="en-US" dirty="0"/>
              <a:t>Denso DST-I, </a:t>
            </a:r>
            <a:r>
              <a:rPr lang="en-US" dirty="0" err="1"/>
              <a:t>DrewTech</a:t>
            </a:r>
            <a:r>
              <a:rPr lang="en-US" dirty="0"/>
              <a:t> </a:t>
            </a:r>
            <a:r>
              <a:rPr lang="en-US" dirty="0" err="1"/>
              <a:t>CarDAQ</a:t>
            </a:r>
            <a:r>
              <a:rPr lang="en-US" dirty="0"/>
              <a:t> M and </a:t>
            </a:r>
            <a:r>
              <a:rPr lang="en-US" dirty="0" err="1"/>
              <a:t>CarDAQ</a:t>
            </a:r>
            <a:r>
              <a:rPr lang="en-US" dirty="0"/>
              <a:t> PLUS – Subaru validated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77824153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Panel Discussion and Audience Questions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7021" y="6089904"/>
            <a:ext cx="2904980" cy="768096"/>
          </a:xfrm>
        </p:spPr>
      </p:pic>
    </p:spTree>
    <p:extLst>
      <p:ext uri="{BB962C8B-B14F-4D97-AF65-F5344CB8AC3E}">
        <p14:creationId xmlns="" xmlns:p14="http://schemas.microsoft.com/office/powerpoint/2010/main" val="1684078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Sections in R2R MOU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7021" y="6089904"/>
            <a:ext cx="2904980" cy="768096"/>
          </a:xfr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599" y="1248297"/>
            <a:ext cx="7532915" cy="5539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68407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Sections in R2R MOU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7021" y="6089904"/>
            <a:ext cx="2904980" cy="768096"/>
          </a:xfr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372" y="2155370"/>
            <a:ext cx="9526109" cy="2177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68407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 Effort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7021" y="6089904"/>
            <a:ext cx="2904980" cy="768096"/>
          </a:xfr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508003" y="1926541"/>
            <a:ext cx="8663212" cy="4545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lang="en-US" noProof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Right to Repair requires that OEM diagnostic systems be made available to anyone</a:t>
            </a:r>
          </a:p>
          <a:p>
            <a:pPr marL="800100" lvl="1" indent="-3429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kumimoji="0" lang="en-US" b="0" i="0" u="none" strike="noStrike" kern="1200" cap="none" spc="0" normalizeH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a reasonable price</a:t>
            </a:r>
          </a:p>
          <a:p>
            <a:pPr marL="800100" lvl="1" indent="-3429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noProof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At the same “content level” as the dealership has</a:t>
            </a:r>
          </a:p>
          <a:p>
            <a:pPr marL="800100" lvl="1" indent="-3429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kumimoji="0" lang="en-US" b="0" i="0" u="none" strike="noStrike" kern="1200" cap="none" spc="0" normalizeH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Using a “Pass-Thru” interface such as J2534, RP1210, or ISO22900</a:t>
            </a:r>
          </a:p>
          <a:p>
            <a:pPr marL="800100" lvl="1" indent="-3429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100% coverage, except for “recall” tools</a:t>
            </a:r>
            <a:endParaRPr kumimoji="0" lang="en-US" b="0" i="0" u="none" strike="noStrike" kern="1200" cap="none" spc="0" normalizeH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Some OEMs immediately were complaint with existing systems. </a:t>
            </a:r>
          </a:p>
          <a:p>
            <a:pPr marL="342900" indent="-3429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kumimoji="0" lang="en-US" b="0" i="0" u="none" strike="noStrike" kern="1200" cap="none" spc="0" normalizeH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Other OEMs had to undergo substantial development to release OE diagnostics using a standardized interface</a:t>
            </a:r>
          </a:p>
          <a:p>
            <a:pPr marL="342900" indent="-3429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Another substantial effort was subscription delivery.</a:t>
            </a:r>
            <a:endParaRPr kumimoji="0" lang="en-US" b="0" i="0" u="none" strike="noStrike" kern="1200" cap="none" spc="0" normalizeH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kumimoji="0" lang="en-US" b="0" i="0" u="none" strike="noStrike" kern="1200" cap="none" spc="0" normalizeH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en-US" sz="1800" b="0" i="0" u="none" strike="noStrike" kern="1200" cap="none" spc="0" normalizeH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en-US" sz="1800" b="0" i="0" u="none" strike="noStrike" kern="1200" cap="none" spc="0" normalizeH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84078267"/>
      </p:ext>
    </p:extLst>
  </p:cSld>
  <p:clrMapOvr>
    <a:masterClrMapping/>
  </p:clrMapOvr>
</p:sld>
</file>

<file path=ppt/theme/theme1.xml><?xml version="1.0" encoding="utf-8"?>
<a:theme xmlns:a="http://schemas.openxmlformats.org/drawingml/2006/main" name="eti 7-16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1" id="{9DED90A7-422A-4B53-8F48-433E1AFAEFCE}" vid="{E8320490-03E9-4AD0-A592-19AC4DEE343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eti 7-16</Template>
  <TotalTime>99</TotalTime>
  <Words>1980</Words>
  <Application>Microsoft Office PowerPoint</Application>
  <PresentationFormat>Custom</PresentationFormat>
  <Paragraphs>553</Paragraphs>
  <Slides>63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4" baseType="lpstr">
      <vt:lpstr>eti 7-16</vt:lpstr>
      <vt:lpstr>OEM Right to Repair Panel</vt:lpstr>
      <vt:lpstr>Presenters</vt:lpstr>
      <vt:lpstr>Background</vt:lpstr>
      <vt:lpstr>MOU</vt:lpstr>
      <vt:lpstr>Important Sections in R2R MOU</vt:lpstr>
      <vt:lpstr>Important Sections in R2R MOU</vt:lpstr>
      <vt:lpstr>Important Sections in R2R MOU</vt:lpstr>
      <vt:lpstr>Important Sections in R2R MOU</vt:lpstr>
      <vt:lpstr>Development Effort</vt:lpstr>
      <vt:lpstr>OE Reports</vt:lpstr>
      <vt:lpstr>General Motors Bob Stewart</vt:lpstr>
      <vt:lpstr>www.acdelcotds.com</vt:lpstr>
      <vt:lpstr>General Motors Programming And Diagnostic Scan Software</vt:lpstr>
      <vt:lpstr>Global Diagnostics System 2</vt:lpstr>
      <vt:lpstr>www.gmgds2.com</vt:lpstr>
      <vt:lpstr>Training </vt:lpstr>
      <vt:lpstr>Resources</vt:lpstr>
      <vt:lpstr>Coverage</vt:lpstr>
      <vt:lpstr>American Honda Motor Co. Terence Vance</vt:lpstr>
      <vt:lpstr>2018 R2R MOU Compliance</vt:lpstr>
      <vt:lpstr>Pass Thru Application – i-HDS</vt:lpstr>
      <vt:lpstr>Pass Thru Exemptions</vt:lpstr>
      <vt:lpstr>Training Resources</vt:lpstr>
      <vt:lpstr>Other Topics</vt:lpstr>
      <vt:lpstr>Nissan North America Danny Uhls</vt:lpstr>
      <vt:lpstr>Slide 26</vt:lpstr>
      <vt:lpstr>Slide 27</vt:lpstr>
      <vt:lpstr>Slide 28</vt:lpstr>
      <vt:lpstr>Slide 29</vt:lpstr>
      <vt:lpstr>Slide 30</vt:lpstr>
      <vt:lpstr>Porsche Cars North America Tu Tran</vt:lpstr>
      <vt:lpstr>Slide 32</vt:lpstr>
      <vt:lpstr>Dignostic Devices </vt:lpstr>
      <vt:lpstr>Slide 34</vt:lpstr>
      <vt:lpstr>Slide 35</vt:lpstr>
      <vt:lpstr>Toyota Motor North America David Stovall</vt:lpstr>
      <vt:lpstr>Slide 37</vt:lpstr>
      <vt:lpstr>Slide 38</vt:lpstr>
      <vt:lpstr>Slide 39</vt:lpstr>
      <vt:lpstr>Slide 40</vt:lpstr>
      <vt:lpstr>Slide 41</vt:lpstr>
      <vt:lpstr>Slide 42</vt:lpstr>
      <vt:lpstr>Volkswagen Group of America Kurt Immekus</vt:lpstr>
      <vt:lpstr> </vt:lpstr>
      <vt:lpstr>J2534 with ODIS</vt:lpstr>
      <vt:lpstr>J2534 with ODIS</vt:lpstr>
      <vt:lpstr>ETI Tool Tech</vt:lpstr>
      <vt:lpstr>Training Information</vt:lpstr>
      <vt:lpstr>VIN specific build data</vt:lpstr>
      <vt:lpstr>J2534 with ODIS during software install</vt:lpstr>
      <vt:lpstr>J2534 with ODIS during install</vt:lpstr>
      <vt:lpstr>J2534 with ODIS during install</vt:lpstr>
      <vt:lpstr>J2534 with ODIS</vt:lpstr>
      <vt:lpstr>J2534 with ODIS</vt:lpstr>
      <vt:lpstr>J2534 with ODIS</vt:lpstr>
      <vt:lpstr>J2534 with ODIS</vt:lpstr>
      <vt:lpstr>J2534 with ODIS</vt:lpstr>
      <vt:lpstr>J2534 with ODIS</vt:lpstr>
      <vt:lpstr>Subaru Craig Jeffries</vt:lpstr>
      <vt:lpstr>https://stis.subaru.com</vt:lpstr>
      <vt:lpstr>Coverage</vt:lpstr>
      <vt:lpstr>Pass Thru Application – Subaru Select Monitor 4 (SSM4)</vt:lpstr>
      <vt:lpstr>Panel Discussion and Audience Questions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OEM Right to Repair</dc:title>
  <dc:creator>brian</dc:creator>
  <cp:lastModifiedBy>brian</cp:lastModifiedBy>
  <cp:revision>11</cp:revision>
  <dcterms:created xsi:type="dcterms:W3CDTF">2017-04-24T21:54:05Z</dcterms:created>
  <dcterms:modified xsi:type="dcterms:W3CDTF">2017-04-25T16:31:43Z</dcterms:modified>
</cp:coreProperties>
</file>