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8.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9.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0.xml" ContentType="application/vnd.openxmlformats-officedocument.drawingml.chart+xml"/>
  <Override PartName="/ppt/theme/themeOverride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1.xml" ContentType="application/vnd.openxmlformats-officedocument.drawingml.chart+xml"/>
  <Override PartName="/ppt/theme/themeOverride4.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3"/>
  </p:notesMasterIdLst>
  <p:sldIdLst>
    <p:sldId id="256" r:id="rId2"/>
    <p:sldId id="261" r:id="rId3"/>
    <p:sldId id="263" r:id="rId4"/>
    <p:sldId id="365" r:id="rId5"/>
    <p:sldId id="328" r:id="rId6"/>
    <p:sldId id="329" r:id="rId7"/>
    <p:sldId id="354" r:id="rId8"/>
    <p:sldId id="355" r:id="rId9"/>
    <p:sldId id="337" r:id="rId10"/>
    <p:sldId id="366" r:id="rId11"/>
    <p:sldId id="356" r:id="rId12"/>
    <p:sldId id="367" r:id="rId13"/>
    <p:sldId id="339" r:id="rId14"/>
    <p:sldId id="344" r:id="rId15"/>
    <p:sldId id="357" r:id="rId16"/>
    <p:sldId id="272" r:id="rId17"/>
    <p:sldId id="358" r:id="rId18"/>
    <p:sldId id="409" r:id="rId19"/>
    <p:sldId id="359" r:id="rId20"/>
    <p:sldId id="360" r:id="rId21"/>
    <p:sldId id="368" r:id="rId22"/>
    <p:sldId id="361" r:id="rId23"/>
    <p:sldId id="363" r:id="rId24"/>
    <p:sldId id="372" r:id="rId25"/>
    <p:sldId id="373" r:id="rId26"/>
    <p:sldId id="413" r:id="rId27"/>
    <p:sldId id="341" r:id="rId28"/>
    <p:sldId id="342" r:id="rId29"/>
    <p:sldId id="343" r:id="rId30"/>
    <p:sldId id="346" r:id="rId31"/>
    <p:sldId id="422" r:id="rId32"/>
    <p:sldId id="423" r:id="rId33"/>
    <p:sldId id="424" r:id="rId34"/>
    <p:sldId id="426" r:id="rId35"/>
    <p:sldId id="428" r:id="rId36"/>
    <p:sldId id="377" r:id="rId37"/>
    <p:sldId id="379" r:id="rId38"/>
    <p:sldId id="390" r:id="rId39"/>
    <p:sldId id="391" r:id="rId40"/>
    <p:sldId id="392" r:id="rId41"/>
    <p:sldId id="394" r:id="rId42"/>
    <p:sldId id="398" r:id="rId43"/>
    <p:sldId id="410" r:id="rId44"/>
    <p:sldId id="402" r:id="rId45"/>
    <p:sldId id="414" r:id="rId46"/>
    <p:sldId id="415" r:id="rId47"/>
    <p:sldId id="384" r:id="rId48"/>
    <p:sldId id="418" r:id="rId49"/>
    <p:sldId id="352" r:id="rId50"/>
    <p:sldId id="353" r:id="rId51"/>
    <p:sldId id="411" r:id="rId52"/>
    <p:sldId id="381" r:id="rId53"/>
    <p:sldId id="419" r:id="rId54"/>
    <p:sldId id="380" r:id="rId55"/>
    <p:sldId id="351" r:id="rId56"/>
    <p:sldId id="382" r:id="rId57"/>
    <p:sldId id="387" r:id="rId58"/>
    <p:sldId id="396" r:id="rId59"/>
    <p:sldId id="386" r:id="rId60"/>
    <p:sldId id="383" r:id="rId61"/>
    <p:sldId id="385" r:id="rId62"/>
    <p:sldId id="403" r:id="rId63"/>
    <p:sldId id="404" r:id="rId64"/>
    <p:sldId id="288" r:id="rId65"/>
    <p:sldId id="289" r:id="rId66"/>
    <p:sldId id="400" r:id="rId67"/>
    <p:sldId id="291" r:id="rId68"/>
    <p:sldId id="293" r:id="rId69"/>
    <p:sldId id="294" r:id="rId70"/>
    <p:sldId id="295" r:id="rId71"/>
    <p:sldId id="296" r:id="rId72"/>
    <p:sldId id="297" r:id="rId73"/>
    <p:sldId id="302" r:id="rId74"/>
    <p:sldId id="303" r:id="rId75"/>
    <p:sldId id="304" r:id="rId76"/>
    <p:sldId id="308" r:id="rId77"/>
    <p:sldId id="306" r:id="rId78"/>
    <p:sldId id="420" r:id="rId79"/>
    <p:sldId id="307" r:id="rId80"/>
    <p:sldId id="417" r:id="rId81"/>
    <p:sldId id="416" r:id="rId82"/>
    <p:sldId id="312" r:id="rId83"/>
    <p:sldId id="421" r:id="rId84"/>
    <p:sldId id="314" r:id="rId85"/>
    <p:sldId id="315" r:id="rId86"/>
    <p:sldId id="318" r:id="rId87"/>
    <p:sldId id="319" r:id="rId88"/>
    <p:sldId id="320" r:id="rId89"/>
    <p:sldId id="321" r:id="rId90"/>
    <p:sldId id="322" r:id="rId91"/>
    <p:sldId id="325" r:id="rId9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724" autoAdjust="0"/>
  </p:normalViewPr>
  <p:slideViewPr>
    <p:cSldViewPr>
      <p:cViewPr varScale="1">
        <p:scale>
          <a:sx n="75" d="100"/>
          <a:sy n="75" d="100"/>
        </p:scale>
        <p:origin x="102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Projects\Market%20Research\IHS%20Polk\5%20Trends%20in%205%20Minutes\Updates%203_9_17\VMT%20thru%202016.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spPr>
            <a:solidFill>
              <a:srgbClr val="00B050"/>
            </a:solidFill>
            <a:scene3d>
              <a:camera prst="orthographicFront"/>
              <a:lightRig rig="threePt" dir="t"/>
            </a:scene3d>
            <a:sp3d>
              <a:bevelT w="25400"/>
              <a:bevelB w="25400"/>
            </a:sp3d>
          </c:spPr>
          <c:invertIfNegative val="0"/>
          <c:dPt>
            <c:idx val="20"/>
            <c:invertIfNegative val="0"/>
            <c:bubble3D val="0"/>
            <c:spPr>
              <a:solidFill>
                <a:srgbClr val="FF0000"/>
              </a:solidFill>
              <a:scene3d>
                <a:camera prst="orthographicFront"/>
                <a:lightRig rig="threePt" dir="t"/>
              </a:scene3d>
              <a:sp3d>
                <a:bevelT w="25400"/>
                <a:bevelB w="25400"/>
              </a:sp3d>
            </c:spPr>
            <c:extLst>
              <c:ext xmlns:c16="http://schemas.microsoft.com/office/drawing/2014/chart" uri="{C3380CC4-5D6E-409C-BE32-E72D297353CC}">
                <c16:uniqueId val="{00000001-6EB3-4FBC-B4CE-77F169B6937B}"/>
              </c:ext>
            </c:extLst>
          </c:dPt>
          <c:dPt>
            <c:idx val="21"/>
            <c:invertIfNegative val="0"/>
            <c:bubble3D val="0"/>
            <c:spPr>
              <a:solidFill>
                <a:srgbClr val="FF0000"/>
              </a:solidFill>
              <a:scene3d>
                <a:camera prst="orthographicFront"/>
                <a:lightRig rig="threePt" dir="t"/>
              </a:scene3d>
              <a:sp3d>
                <a:bevelT w="25400"/>
                <a:bevelB w="25400"/>
              </a:sp3d>
            </c:spPr>
            <c:extLst>
              <c:ext xmlns:c16="http://schemas.microsoft.com/office/drawing/2014/chart" uri="{C3380CC4-5D6E-409C-BE32-E72D297353CC}">
                <c16:uniqueId val="{00000003-6EB3-4FBC-B4CE-77F169B6937B}"/>
              </c:ext>
            </c:extLst>
          </c:dPt>
          <c:dPt>
            <c:idx val="23"/>
            <c:invertIfNegative val="0"/>
            <c:bubble3D val="0"/>
            <c:spPr>
              <a:solidFill>
                <a:srgbClr val="FF0000"/>
              </a:solidFill>
              <a:scene3d>
                <a:camera prst="orthographicFront"/>
                <a:lightRig rig="threePt" dir="t"/>
              </a:scene3d>
              <a:sp3d>
                <a:bevelT w="25400"/>
                <a:bevelB w="25400"/>
              </a:sp3d>
            </c:spPr>
            <c:extLst>
              <c:ext xmlns:c16="http://schemas.microsoft.com/office/drawing/2014/chart" uri="{C3380CC4-5D6E-409C-BE32-E72D297353CC}">
                <c16:uniqueId val="{00000005-6EB3-4FBC-B4CE-77F169B6937B}"/>
              </c:ext>
            </c:extLst>
          </c:dPt>
          <c:cat>
            <c:numRef>
              <c:f>Sheet1!$B$4:$AD$4</c:f>
              <c:numCache>
                <c:formatCode>General</c:formatCode>
                <c:ptCount val="29"/>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c:v>
                </c:pt>
                <c:pt idx="24">
                  <c:v>2012</c:v>
                </c:pt>
                <c:pt idx="25">
                  <c:v>2013</c:v>
                </c:pt>
                <c:pt idx="26">
                  <c:v>2014</c:v>
                </c:pt>
                <c:pt idx="27">
                  <c:v>2015</c:v>
                </c:pt>
                <c:pt idx="28">
                  <c:v>2016</c:v>
                </c:pt>
              </c:numCache>
            </c:numRef>
          </c:cat>
          <c:val>
            <c:numRef>
              <c:f>Sheet1!$B$5:$AD$5</c:f>
              <c:numCache>
                <c:formatCode>0.0%</c:formatCode>
                <c:ptCount val="29"/>
                <c:pt idx="0">
                  <c:v>5.2999999999999999E-2</c:v>
                </c:pt>
                <c:pt idx="1">
                  <c:v>0.04</c:v>
                </c:pt>
                <c:pt idx="2">
                  <c:v>1.9E-2</c:v>
                </c:pt>
                <c:pt idx="3">
                  <c:v>1.2E-2</c:v>
                </c:pt>
                <c:pt idx="4">
                  <c:v>3.4000000000000002E-2</c:v>
                </c:pt>
                <c:pt idx="5">
                  <c:v>2.1999999999999999E-2</c:v>
                </c:pt>
                <c:pt idx="6">
                  <c:v>2.7E-2</c:v>
                </c:pt>
                <c:pt idx="7">
                  <c:v>2.8000000000000001E-2</c:v>
                </c:pt>
                <c:pt idx="8">
                  <c:v>2.5000000000000001E-2</c:v>
                </c:pt>
                <c:pt idx="9">
                  <c:v>3.1E-2</c:v>
                </c:pt>
                <c:pt idx="10">
                  <c:v>2.5000000000000001E-2</c:v>
                </c:pt>
                <c:pt idx="11">
                  <c:v>2.1000000000000001E-2</c:v>
                </c:pt>
                <c:pt idx="12">
                  <c:v>2.5000000000000001E-2</c:v>
                </c:pt>
                <c:pt idx="13">
                  <c:v>1.7999999999999999E-2</c:v>
                </c:pt>
                <c:pt idx="14">
                  <c:v>2.1000000000000001E-2</c:v>
                </c:pt>
                <c:pt idx="15">
                  <c:v>1.2E-2</c:v>
                </c:pt>
                <c:pt idx="16">
                  <c:v>2.5999999999999999E-2</c:v>
                </c:pt>
                <c:pt idx="17">
                  <c:v>8.0000000000000002E-3</c:v>
                </c:pt>
                <c:pt idx="18">
                  <c:v>8.0000000000000002E-3</c:v>
                </c:pt>
                <c:pt idx="19">
                  <c:v>6.0000000000000001E-3</c:v>
                </c:pt>
                <c:pt idx="20">
                  <c:v>-1.7999999999999999E-2</c:v>
                </c:pt>
                <c:pt idx="21">
                  <c:v>-7.0000000000000001E-3</c:v>
                </c:pt>
                <c:pt idx="22">
                  <c:v>3.0000000000000001E-3</c:v>
                </c:pt>
                <c:pt idx="23">
                  <c:v>-1.2E-2</c:v>
                </c:pt>
                <c:pt idx="24">
                  <c:v>3.0000000000000001E-3</c:v>
                </c:pt>
                <c:pt idx="25">
                  <c:v>6.0000000000000001E-3</c:v>
                </c:pt>
                <c:pt idx="26">
                  <c:v>1.7000000000000001E-2</c:v>
                </c:pt>
                <c:pt idx="27">
                  <c:v>3.5000000000000003E-2</c:v>
                </c:pt>
                <c:pt idx="28">
                  <c:v>2.8000000000000001E-2</c:v>
                </c:pt>
              </c:numCache>
            </c:numRef>
          </c:val>
          <c:extLst>
            <c:ext xmlns:c16="http://schemas.microsoft.com/office/drawing/2014/chart" uri="{C3380CC4-5D6E-409C-BE32-E72D297353CC}">
              <c16:uniqueId val="{00000006-6EB3-4FBC-B4CE-77F169B6937B}"/>
            </c:ext>
          </c:extLst>
        </c:ser>
        <c:dLbls>
          <c:showLegendKey val="0"/>
          <c:showVal val="0"/>
          <c:showCatName val="0"/>
          <c:showSerName val="0"/>
          <c:showPercent val="0"/>
          <c:showBubbleSize val="0"/>
        </c:dLbls>
        <c:gapWidth val="150"/>
        <c:axId val="117781632"/>
        <c:axId val="117783552"/>
      </c:barChart>
      <c:catAx>
        <c:axId val="117781632"/>
        <c:scaling>
          <c:orientation val="minMax"/>
        </c:scaling>
        <c:delete val="0"/>
        <c:axPos val="b"/>
        <c:numFmt formatCode="General" sourceLinked="1"/>
        <c:majorTickMark val="out"/>
        <c:minorTickMark val="none"/>
        <c:tickLblPos val="nextTo"/>
        <c:crossAx val="117783552"/>
        <c:crosses val="autoZero"/>
        <c:auto val="1"/>
        <c:lblAlgn val="ctr"/>
        <c:lblOffset val="100"/>
        <c:noMultiLvlLbl val="0"/>
      </c:catAx>
      <c:valAx>
        <c:axId val="117783552"/>
        <c:scaling>
          <c:orientation val="minMax"/>
        </c:scaling>
        <c:delete val="0"/>
        <c:axPos val="l"/>
        <c:majorGridlines/>
        <c:numFmt formatCode="0.0%" sourceLinked="1"/>
        <c:majorTickMark val="out"/>
        <c:minorTickMark val="none"/>
        <c:tickLblPos val="nextTo"/>
        <c:crossAx val="117781632"/>
        <c:crosses val="autoZero"/>
        <c:crossBetween val="between"/>
      </c:valAx>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hPercent val="84"/>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11706162273194112"/>
          <c:y val="3.4769950034279247E-2"/>
          <c:w val="0.62154091064703865"/>
          <c:h val="0.87856604668892979"/>
        </c:manualLayout>
      </c:layout>
      <c:bar3DChart>
        <c:barDir val="col"/>
        <c:grouping val="clustered"/>
        <c:varyColors val="0"/>
        <c:ser>
          <c:idx val="0"/>
          <c:order val="0"/>
          <c:tx>
            <c:strRef>
              <c:f>Sheet1!$A$2</c:f>
              <c:strCache>
                <c:ptCount val="1"/>
                <c:pt idx="0">
                  <c:v>L4 SDC+HDC</c:v>
                </c:pt>
              </c:strCache>
            </c:strRef>
          </c:tx>
          <c:spPr>
            <a:solidFill>
              <a:srgbClr val="A1ABB2"/>
            </a:solidFill>
            <a:ln w="10333">
              <a:solidFill>
                <a:schemeClr val="tx1"/>
              </a:solidFill>
              <a:prstDash val="solid"/>
            </a:ln>
          </c:spPr>
          <c:invertIfNegative val="0"/>
          <c:cat>
            <c:strRef>
              <c:f>Sheet1!$B$1:$L$1</c:f>
              <c:strCache>
                <c:ptCount val="11"/>
                <c:pt idx="0">
                  <c:v>'25</c:v>
                </c:pt>
                <c:pt idx="1">
                  <c:v>'26</c:v>
                </c:pt>
                <c:pt idx="2">
                  <c:v>'27</c:v>
                </c:pt>
                <c:pt idx="3">
                  <c:v>'28</c:v>
                </c:pt>
                <c:pt idx="4">
                  <c:v>'29</c:v>
                </c:pt>
                <c:pt idx="5">
                  <c:v>'30</c:v>
                </c:pt>
                <c:pt idx="6">
                  <c:v>'31</c:v>
                </c:pt>
                <c:pt idx="7">
                  <c:v>'32</c:v>
                </c:pt>
                <c:pt idx="8">
                  <c:v>'33</c:v>
                </c:pt>
                <c:pt idx="9">
                  <c:v>'34</c:v>
                </c:pt>
                <c:pt idx="10">
                  <c:v>'35</c:v>
                </c:pt>
              </c:strCache>
            </c:strRef>
          </c:cat>
          <c:val>
            <c:numRef>
              <c:f>Sheet1!$B$2:$L$2</c:f>
              <c:numCache>
                <c:formatCode>0.00</c:formatCode>
                <c:ptCount val="11"/>
                <c:pt idx="0">
                  <c:v>0.23</c:v>
                </c:pt>
                <c:pt idx="1">
                  <c:v>0.56000000000000005</c:v>
                </c:pt>
                <c:pt idx="2">
                  <c:v>1.08</c:v>
                </c:pt>
                <c:pt idx="3">
                  <c:v>1.77</c:v>
                </c:pt>
                <c:pt idx="4">
                  <c:v>2.63</c:v>
                </c:pt>
                <c:pt idx="5">
                  <c:v>3.57</c:v>
                </c:pt>
                <c:pt idx="6">
                  <c:v>4.7</c:v>
                </c:pt>
                <c:pt idx="7">
                  <c:v>5.08</c:v>
                </c:pt>
                <c:pt idx="8">
                  <c:v>5.72</c:v>
                </c:pt>
                <c:pt idx="9">
                  <c:v>6.35</c:v>
                </c:pt>
                <c:pt idx="10">
                  <c:v>7.01</c:v>
                </c:pt>
              </c:numCache>
            </c:numRef>
          </c:val>
          <c:extLst>
            <c:ext xmlns:c16="http://schemas.microsoft.com/office/drawing/2014/chart" uri="{C3380CC4-5D6E-409C-BE32-E72D297353CC}">
              <c16:uniqueId val="{00000000-6674-4DB9-A521-C7C3EE1A73B8}"/>
            </c:ext>
          </c:extLst>
        </c:ser>
        <c:ser>
          <c:idx val="1"/>
          <c:order val="1"/>
          <c:tx>
            <c:strRef>
              <c:f>Sheet1!$A$3</c:f>
              <c:strCache>
                <c:ptCount val="1"/>
                <c:pt idx="0">
                  <c:v>L5 SDC Only</c:v>
                </c:pt>
              </c:strCache>
            </c:strRef>
          </c:tx>
          <c:spPr>
            <a:solidFill>
              <a:srgbClr val="00FE5B"/>
            </a:solidFill>
            <a:ln w="10333">
              <a:solidFill>
                <a:schemeClr val="tx1"/>
              </a:solidFill>
              <a:prstDash val="solid"/>
            </a:ln>
          </c:spPr>
          <c:invertIfNegative val="0"/>
          <c:cat>
            <c:strRef>
              <c:f>Sheet1!$B$1:$L$1</c:f>
              <c:strCache>
                <c:ptCount val="11"/>
                <c:pt idx="0">
                  <c:v>'25</c:v>
                </c:pt>
                <c:pt idx="1">
                  <c:v>'26</c:v>
                </c:pt>
                <c:pt idx="2">
                  <c:v>'27</c:v>
                </c:pt>
                <c:pt idx="3">
                  <c:v>'28</c:v>
                </c:pt>
                <c:pt idx="4">
                  <c:v>'29</c:v>
                </c:pt>
                <c:pt idx="5">
                  <c:v>'30</c:v>
                </c:pt>
                <c:pt idx="6">
                  <c:v>'31</c:v>
                </c:pt>
                <c:pt idx="7">
                  <c:v>'32</c:v>
                </c:pt>
                <c:pt idx="8">
                  <c:v>'33</c:v>
                </c:pt>
                <c:pt idx="9">
                  <c:v>'34</c:v>
                </c:pt>
                <c:pt idx="10">
                  <c:v>'35</c:v>
                </c:pt>
              </c:strCache>
            </c:strRef>
          </c:cat>
          <c:val>
            <c:numRef>
              <c:f>Sheet1!$B$3:$L$3</c:f>
              <c:numCache>
                <c:formatCode>0.00</c:formatCode>
                <c:ptCount val="11"/>
                <c:pt idx="0">
                  <c:v>0.02</c:v>
                </c:pt>
                <c:pt idx="1">
                  <c:v>3.3000000000000002E-2</c:v>
                </c:pt>
                <c:pt idx="2">
                  <c:v>0.05</c:v>
                </c:pt>
                <c:pt idx="3">
                  <c:v>7.0000000000000007E-2</c:v>
                </c:pt>
                <c:pt idx="4">
                  <c:v>0.1</c:v>
                </c:pt>
                <c:pt idx="5">
                  <c:v>0.22</c:v>
                </c:pt>
                <c:pt idx="6">
                  <c:v>0.66</c:v>
                </c:pt>
                <c:pt idx="7">
                  <c:v>1.32</c:v>
                </c:pt>
                <c:pt idx="8">
                  <c:v>2.23</c:v>
                </c:pt>
                <c:pt idx="9">
                  <c:v>3.39</c:v>
                </c:pt>
                <c:pt idx="10">
                  <c:v>4.78</c:v>
                </c:pt>
              </c:numCache>
            </c:numRef>
          </c:val>
          <c:extLst>
            <c:ext xmlns:c16="http://schemas.microsoft.com/office/drawing/2014/chart" uri="{C3380CC4-5D6E-409C-BE32-E72D297353CC}">
              <c16:uniqueId val="{00000001-6674-4DB9-A521-C7C3EE1A73B8}"/>
            </c:ext>
          </c:extLst>
        </c:ser>
        <c:ser>
          <c:idx val="6"/>
          <c:order val="2"/>
          <c:tx>
            <c:strRef>
              <c:f>Sheet1!$A$4</c:f>
              <c:strCache>
                <c:ptCount val="1"/>
                <c:pt idx="0">
                  <c:v>L4+L5</c:v>
                </c:pt>
              </c:strCache>
            </c:strRef>
          </c:tx>
          <c:spPr>
            <a:solidFill>
              <a:srgbClr val="00B140"/>
            </a:solidFill>
            <a:ln w="10333">
              <a:solidFill>
                <a:schemeClr val="tx1"/>
              </a:solidFill>
              <a:prstDash val="solid"/>
            </a:ln>
          </c:spPr>
          <c:invertIfNegative val="0"/>
          <c:cat>
            <c:strRef>
              <c:f>Sheet1!$B$1:$L$1</c:f>
              <c:strCache>
                <c:ptCount val="11"/>
                <c:pt idx="0">
                  <c:v>'25</c:v>
                </c:pt>
                <c:pt idx="1">
                  <c:v>'26</c:v>
                </c:pt>
                <c:pt idx="2">
                  <c:v>'27</c:v>
                </c:pt>
                <c:pt idx="3">
                  <c:v>'28</c:v>
                </c:pt>
                <c:pt idx="4">
                  <c:v>'29</c:v>
                </c:pt>
                <c:pt idx="5">
                  <c:v>'30</c:v>
                </c:pt>
                <c:pt idx="6">
                  <c:v>'31</c:v>
                </c:pt>
                <c:pt idx="7">
                  <c:v>'32</c:v>
                </c:pt>
                <c:pt idx="8">
                  <c:v>'33</c:v>
                </c:pt>
                <c:pt idx="9">
                  <c:v>'34</c:v>
                </c:pt>
                <c:pt idx="10">
                  <c:v>'35</c:v>
                </c:pt>
              </c:strCache>
            </c:strRef>
          </c:cat>
          <c:val>
            <c:numRef>
              <c:f>Sheet1!$B$4:$L$4</c:f>
              <c:numCache>
                <c:formatCode>0.00</c:formatCode>
                <c:ptCount val="11"/>
                <c:pt idx="0">
                  <c:v>0.25</c:v>
                </c:pt>
                <c:pt idx="1">
                  <c:v>0.59</c:v>
                </c:pt>
                <c:pt idx="2">
                  <c:v>1.1200000000000001</c:v>
                </c:pt>
                <c:pt idx="3">
                  <c:v>1.84</c:v>
                </c:pt>
                <c:pt idx="4">
                  <c:v>2.73</c:v>
                </c:pt>
                <c:pt idx="5">
                  <c:v>3.79</c:v>
                </c:pt>
                <c:pt idx="6">
                  <c:v>5</c:v>
                </c:pt>
                <c:pt idx="7">
                  <c:v>6.4</c:v>
                </c:pt>
                <c:pt idx="8">
                  <c:v>7.95</c:v>
                </c:pt>
                <c:pt idx="9">
                  <c:v>9.74</c:v>
                </c:pt>
                <c:pt idx="10">
                  <c:v>11.79</c:v>
                </c:pt>
              </c:numCache>
            </c:numRef>
          </c:val>
          <c:extLst>
            <c:ext xmlns:c16="http://schemas.microsoft.com/office/drawing/2014/chart" uri="{C3380CC4-5D6E-409C-BE32-E72D297353CC}">
              <c16:uniqueId val="{00000002-6674-4DB9-A521-C7C3EE1A73B8}"/>
            </c:ext>
          </c:extLst>
        </c:ser>
        <c:dLbls>
          <c:showLegendKey val="0"/>
          <c:showVal val="0"/>
          <c:showCatName val="0"/>
          <c:showSerName val="0"/>
          <c:showPercent val="0"/>
          <c:showBubbleSize val="0"/>
        </c:dLbls>
        <c:gapWidth val="56"/>
        <c:gapDepth val="0"/>
        <c:shape val="box"/>
        <c:axId val="124477824"/>
        <c:axId val="124479360"/>
        <c:axId val="0"/>
      </c:bar3DChart>
      <c:catAx>
        <c:axId val="124477824"/>
        <c:scaling>
          <c:orientation val="minMax"/>
        </c:scaling>
        <c:delete val="0"/>
        <c:axPos val="b"/>
        <c:numFmt formatCode="General" sourceLinked="1"/>
        <c:majorTickMark val="out"/>
        <c:minorTickMark val="none"/>
        <c:tickLblPos val="low"/>
        <c:spPr>
          <a:ln w="2583">
            <a:solidFill>
              <a:schemeClr val="tx1"/>
            </a:solidFill>
            <a:prstDash val="solid"/>
          </a:ln>
        </c:spPr>
        <c:txPr>
          <a:bodyPr rot="0" vert="horz"/>
          <a:lstStyle/>
          <a:p>
            <a:pPr>
              <a:defRPr sz="1465" b="1" i="0" u="none" strike="noStrike" baseline="0">
                <a:solidFill>
                  <a:schemeClr val="tx1"/>
                </a:solidFill>
                <a:latin typeface="+mn-lt"/>
                <a:ea typeface="Times New Roman"/>
                <a:cs typeface="Arial" panose="020B0604020202020204" pitchFamily="34" charset="0"/>
              </a:defRPr>
            </a:pPr>
            <a:endParaRPr lang="en-US"/>
          </a:p>
        </c:txPr>
        <c:crossAx val="124479360"/>
        <c:crosses val="autoZero"/>
        <c:auto val="0"/>
        <c:lblAlgn val="ctr"/>
        <c:lblOffset val="100"/>
        <c:tickLblSkip val="1"/>
        <c:tickMarkSkip val="1"/>
        <c:noMultiLvlLbl val="0"/>
      </c:catAx>
      <c:valAx>
        <c:axId val="124479360"/>
        <c:scaling>
          <c:orientation val="minMax"/>
        </c:scaling>
        <c:delete val="0"/>
        <c:axPos val="l"/>
        <c:majorGridlines>
          <c:spPr>
            <a:ln w="2583">
              <a:solidFill>
                <a:schemeClr val="tx1"/>
              </a:solidFill>
              <a:prstDash val="solid"/>
            </a:ln>
          </c:spPr>
        </c:majorGridlines>
        <c:title>
          <c:tx>
            <c:rich>
              <a:bodyPr rot="-5400000" vert="horz" anchor="b" anchorCtr="0"/>
              <a:lstStyle/>
              <a:p>
                <a:pPr algn="ctr">
                  <a:defRPr sz="1800" b="1" i="0" u="none" strike="noStrike" baseline="0">
                    <a:solidFill>
                      <a:schemeClr val="tx1"/>
                    </a:solidFill>
                    <a:latin typeface="+mn-lt"/>
                    <a:ea typeface="Times New Roman"/>
                    <a:cs typeface="Arial" panose="020B0604020202020204" pitchFamily="34" charset="0"/>
                  </a:defRPr>
                </a:pPr>
                <a:r>
                  <a:rPr lang="en-US" sz="1800" dirty="0">
                    <a:latin typeface="+mn-lt"/>
                    <a:cs typeface="Arial" panose="020B0604020202020204" pitchFamily="34" charset="0"/>
                  </a:rPr>
                  <a:t>Millions</a:t>
                </a:r>
              </a:p>
            </c:rich>
          </c:tx>
          <c:layout>
            <c:manualLayout>
              <c:xMode val="edge"/>
              <c:yMode val="edge"/>
              <c:x val="2.70534063676823E-2"/>
              <c:y val="0.37541415192486399"/>
            </c:manualLayout>
          </c:layout>
          <c:overlay val="0"/>
          <c:spPr>
            <a:noFill/>
            <a:ln w="20666">
              <a:noFill/>
            </a:ln>
          </c:spPr>
        </c:title>
        <c:numFmt formatCode="0.00" sourceLinked="1"/>
        <c:majorTickMark val="out"/>
        <c:minorTickMark val="none"/>
        <c:tickLblPos val="nextTo"/>
        <c:spPr>
          <a:ln w="2583">
            <a:solidFill>
              <a:schemeClr val="tx1"/>
            </a:solidFill>
            <a:prstDash val="solid"/>
          </a:ln>
        </c:spPr>
        <c:txPr>
          <a:bodyPr rot="0" vert="horz"/>
          <a:lstStyle/>
          <a:p>
            <a:pPr>
              <a:defRPr sz="1465" b="1" i="0" u="none" strike="noStrike" baseline="0">
                <a:solidFill>
                  <a:schemeClr val="tx1"/>
                </a:solidFill>
                <a:latin typeface="+mn-lt"/>
                <a:ea typeface="Times New Roman"/>
                <a:cs typeface="Arial" panose="020B0604020202020204" pitchFamily="34" charset="0"/>
              </a:defRPr>
            </a:pPr>
            <a:endParaRPr lang="en-US"/>
          </a:p>
        </c:txPr>
        <c:crossAx val="124477824"/>
        <c:crosses val="autoZero"/>
        <c:crossBetween val="between"/>
      </c:valAx>
      <c:spPr>
        <a:noFill/>
        <a:ln w="20666">
          <a:noFill/>
        </a:ln>
      </c:spPr>
    </c:plotArea>
    <c:legend>
      <c:legendPos val="r"/>
      <c:layout>
        <c:manualLayout>
          <c:xMode val="edge"/>
          <c:yMode val="edge"/>
          <c:x val="0.75229145269884756"/>
          <c:y val="0.33116786265410669"/>
          <c:w val="0.2298507462686567"/>
          <c:h val="0.26412570432462262"/>
        </c:manualLayout>
      </c:layout>
      <c:overlay val="0"/>
      <c:spPr>
        <a:noFill/>
        <a:ln w="2583">
          <a:solidFill>
            <a:schemeClr val="tx1"/>
          </a:solidFill>
          <a:prstDash val="solid"/>
        </a:ln>
      </c:spPr>
      <c:txPr>
        <a:bodyPr/>
        <a:lstStyle/>
        <a:p>
          <a:pPr>
            <a:defRPr sz="1800" b="1" i="0" u="none" strike="noStrike" baseline="0">
              <a:solidFill>
                <a:schemeClr val="tx1"/>
              </a:solidFill>
              <a:latin typeface="+mn-lt"/>
              <a:ea typeface="Times New Roman"/>
              <a:cs typeface="Arial" panose="020B0604020202020204" pitchFamily="34" charset="0"/>
            </a:defRPr>
          </a:pPr>
          <a:endParaRPr lang="en-US"/>
        </a:p>
      </c:txPr>
    </c:legend>
    <c:plotVisOnly val="1"/>
    <c:dispBlanksAs val="gap"/>
    <c:showDLblsOverMax val="0"/>
  </c:chart>
  <c:spPr>
    <a:noFill/>
    <a:ln>
      <a:noFill/>
    </a:ln>
  </c:spPr>
  <c:txPr>
    <a:bodyPr/>
    <a:lstStyle/>
    <a:p>
      <a:pPr>
        <a:defRPr sz="1465" b="1" i="0" u="none" strike="noStrike" baseline="0">
          <a:solidFill>
            <a:schemeClr val="tx1"/>
          </a:solidFill>
          <a:latin typeface="Times New Roman"/>
          <a:ea typeface="Times New Roman"/>
          <a:cs typeface="Times New Roman"/>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08284756730568"/>
          <c:y val="3.4867716488811554E-2"/>
          <c:w val="0.76174384664472361"/>
          <c:h val="0.77019073392783888"/>
        </c:manualLayout>
      </c:layout>
      <c:barChart>
        <c:barDir val="col"/>
        <c:grouping val="clustered"/>
        <c:varyColors val="0"/>
        <c:ser>
          <c:idx val="0"/>
          <c:order val="0"/>
          <c:tx>
            <c:strRef>
              <c:f>Sheet1!$B$1</c:f>
              <c:strCache>
                <c:ptCount val="1"/>
                <c:pt idx="0">
                  <c:v>2014</c:v>
                </c:pt>
              </c:strCache>
            </c:strRef>
          </c:tx>
          <c:spPr>
            <a:solidFill>
              <a:schemeClr val="accent1"/>
            </a:solidFill>
            <a:ln w="50800">
              <a:noFill/>
            </a:ln>
            <a:effectLst/>
          </c:spPr>
          <c:invertIfNegative val="0"/>
          <c:cat>
            <c:strRef>
              <c:f>Sheet1!$A$2:$A$6</c:f>
              <c:strCache>
                <c:ptCount val="5"/>
                <c:pt idx="0">
                  <c:v>Adaptive Cruise Control</c:v>
                </c:pt>
                <c:pt idx="1">
                  <c:v>Autonomous Emergency Brake</c:v>
                </c:pt>
                <c:pt idx="2">
                  <c:v>Lane Departure Warning</c:v>
                </c:pt>
                <c:pt idx="3">
                  <c:v>Blind Spot Information</c:v>
                </c:pt>
                <c:pt idx="4">
                  <c:v>Autonomous Park Assist</c:v>
                </c:pt>
              </c:strCache>
            </c:strRef>
          </c:cat>
          <c:val>
            <c:numRef>
              <c:f>Sheet1!$B$2:$B$6</c:f>
              <c:numCache>
                <c:formatCode>General</c:formatCode>
                <c:ptCount val="5"/>
                <c:pt idx="0">
                  <c:v>1.9359999999999999</c:v>
                </c:pt>
                <c:pt idx="1">
                  <c:v>3.093</c:v>
                </c:pt>
                <c:pt idx="2">
                  <c:v>3.57</c:v>
                </c:pt>
                <c:pt idx="3">
                  <c:v>4.282</c:v>
                </c:pt>
                <c:pt idx="4">
                  <c:v>3.82</c:v>
                </c:pt>
              </c:numCache>
            </c:numRef>
          </c:val>
          <c:extLst>
            <c:ext xmlns:c16="http://schemas.microsoft.com/office/drawing/2014/chart" uri="{C3380CC4-5D6E-409C-BE32-E72D297353CC}">
              <c16:uniqueId val="{00000000-BA0A-4E68-A487-5907522D96AF}"/>
            </c:ext>
          </c:extLst>
        </c:ser>
        <c:ser>
          <c:idx val="1"/>
          <c:order val="1"/>
          <c:tx>
            <c:strRef>
              <c:f>Sheet1!$C$1</c:f>
              <c:strCache>
                <c:ptCount val="1"/>
                <c:pt idx="0">
                  <c:v>2016</c:v>
                </c:pt>
              </c:strCache>
            </c:strRef>
          </c:tx>
          <c:spPr>
            <a:solidFill>
              <a:srgbClr val="96BB33"/>
            </a:solidFill>
            <a:ln>
              <a:noFill/>
            </a:ln>
            <a:effectLst/>
          </c:spPr>
          <c:invertIfNegative val="0"/>
          <c:cat>
            <c:strRef>
              <c:f>Sheet1!$A$2:$A$6</c:f>
              <c:strCache>
                <c:ptCount val="5"/>
                <c:pt idx="0">
                  <c:v>Adaptive Cruise Control</c:v>
                </c:pt>
                <c:pt idx="1">
                  <c:v>Autonomous Emergency Brake</c:v>
                </c:pt>
                <c:pt idx="2">
                  <c:v>Lane Departure Warning</c:v>
                </c:pt>
                <c:pt idx="3">
                  <c:v>Blind Spot Information</c:v>
                </c:pt>
                <c:pt idx="4">
                  <c:v>Autonomous Park Assist</c:v>
                </c:pt>
              </c:strCache>
            </c:strRef>
          </c:cat>
          <c:val>
            <c:numRef>
              <c:f>Sheet1!$C$2:$C$6</c:f>
              <c:numCache>
                <c:formatCode>General</c:formatCode>
                <c:ptCount val="5"/>
                <c:pt idx="0">
                  <c:v>3.5390000000000001</c:v>
                </c:pt>
                <c:pt idx="1">
                  <c:v>7.4530000000000003</c:v>
                </c:pt>
                <c:pt idx="2">
                  <c:v>6.6260000000000003</c:v>
                </c:pt>
                <c:pt idx="3">
                  <c:v>6.9039999999999999</c:v>
                </c:pt>
                <c:pt idx="4">
                  <c:v>6.6529999999999996</c:v>
                </c:pt>
              </c:numCache>
            </c:numRef>
          </c:val>
          <c:extLst>
            <c:ext xmlns:c16="http://schemas.microsoft.com/office/drawing/2014/chart" uri="{C3380CC4-5D6E-409C-BE32-E72D297353CC}">
              <c16:uniqueId val="{00000001-BA0A-4E68-A487-5907522D96AF}"/>
            </c:ext>
          </c:extLst>
        </c:ser>
        <c:ser>
          <c:idx val="2"/>
          <c:order val="2"/>
          <c:tx>
            <c:strRef>
              <c:f>Sheet1!$D$1</c:f>
              <c:strCache>
                <c:ptCount val="1"/>
                <c:pt idx="0">
                  <c:v>2018</c:v>
                </c:pt>
              </c:strCache>
            </c:strRef>
          </c:tx>
          <c:spPr>
            <a:solidFill>
              <a:srgbClr val="FFD200"/>
            </a:solidFill>
            <a:ln>
              <a:noFill/>
            </a:ln>
            <a:effectLst/>
          </c:spPr>
          <c:invertIfNegative val="0"/>
          <c:cat>
            <c:strRef>
              <c:f>Sheet1!$A$2:$A$6</c:f>
              <c:strCache>
                <c:ptCount val="5"/>
                <c:pt idx="0">
                  <c:v>Adaptive Cruise Control</c:v>
                </c:pt>
                <c:pt idx="1">
                  <c:v>Autonomous Emergency Brake</c:v>
                </c:pt>
                <c:pt idx="2">
                  <c:v>Lane Departure Warning</c:v>
                </c:pt>
                <c:pt idx="3">
                  <c:v>Blind Spot Information</c:v>
                </c:pt>
                <c:pt idx="4">
                  <c:v>Autonomous Park Assist</c:v>
                </c:pt>
              </c:strCache>
            </c:strRef>
          </c:cat>
          <c:val>
            <c:numRef>
              <c:f>Sheet1!$D$2:$D$6</c:f>
              <c:numCache>
                <c:formatCode>General</c:formatCode>
                <c:ptCount val="5"/>
                <c:pt idx="0">
                  <c:v>5.6539999999999999</c:v>
                </c:pt>
                <c:pt idx="1">
                  <c:v>14.074999999999999</c:v>
                </c:pt>
                <c:pt idx="2">
                  <c:v>11.353999999999999</c:v>
                </c:pt>
                <c:pt idx="3">
                  <c:v>10.39</c:v>
                </c:pt>
                <c:pt idx="4">
                  <c:v>9.2739999999999991</c:v>
                </c:pt>
              </c:numCache>
            </c:numRef>
          </c:val>
          <c:extLst>
            <c:ext xmlns:c16="http://schemas.microsoft.com/office/drawing/2014/chart" uri="{C3380CC4-5D6E-409C-BE32-E72D297353CC}">
              <c16:uniqueId val="{00000002-BA0A-4E68-A487-5907522D96AF}"/>
            </c:ext>
          </c:extLst>
        </c:ser>
        <c:ser>
          <c:idx val="3"/>
          <c:order val="3"/>
          <c:tx>
            <c:strRef>
              <c:f>Sheet1!$E$1</c:f>
              <c:strCache>
                <c:ptCount val="1"/>
                <c:pt idx="0">
                  <c:v>2020</c:v>
                </c:pt>
              </c:strCache>
            </c:strRef>
          </c:tx>
          <c:spPr>
            <a:solidFill>
              <a:schemeClr val="accent6">
                <a:lumMod val="75000"/>
              </a:schemeClr>
            </a:solidFill>
          </c:spPr>
          <c:invertIfNegative val="0"/>
          <c:cat>
            <c:strRef>
              <c:f>Sheet1!$A$2:$A$6</c:f>
              <c:strCache>
                <c:ptCount val="5"/>
                <c:pt idx="0">
                  <c:v>Adaptive Cruise Control</c:v>
                </c:pt>
                <c:pt idx="1">
                  <c:v>Autonomous Emergency Brake</c:v>
                </c:pt>
                <c:pt idx="2">
                  <c:v>Lane Departure Warning</c:v>
                </c:pt>
                <c:pt idx="3">
                  <c:v>Blind Spot Information</c:v>
                </c:pt>
                <c:pt idx="4">
                  <c:v>Autonomous Park Assist</c:v>
                </c:pt>
              </c:strCache>
            </c:strRef>
          </c:cat>
          <c:val>
            <c:numRef>
              <c:f>Sheet1!$E$2:$E$6</c:f>
              <c:numCache>
                <c:formatCode>General</c:formatCode>
                <c:ptCount val="5"/>
                <c:pt idx="0">
                  <c:v>7.5449999999999999</c:v>
                </c:pt>
                <c:pt idx="1">
                  <c:v>18.873000000000001</c:v>
                </c:pt>
                <c:pt idx="2">
                  <c:v>16.007000000000001</c:v>
                </c:pt>
                <c:pt idx="3">
                  <c:v>16.260000000000002</c:v>
                </c:pt>
                <c:pt idx="4">
                  <c:v>12.294</c:v>
                </c:pt>
              </c:numCache>
            </c:numRef>
          </c:val>
          <c:extLst>
            <c:ext xmlns:c16="http://schemas.microsoft.com/office/drawing/2014/chart" uri="{C3380CC4-5D6E-409C-BE32-E72D297353CC}">
              <c16:uniqueId val="{00000003-BA0A-4E68-A487-5907522D96AF}"/>
            </c:ext>
          </c:extLst>
        </c:ser>
        <c:dLbls>
          <c:showLegendKey val="0"/>
          <c:showVal val="0"/>
          <c:showCatName val="0"/>
          <c:showSerName val="0"/>
          <c:showPercent val="0"/>
          <c:showBubbleSize val="0"/>
        </c:dLbls>
        <c:gapWidth val="150"/>
        <c:axId val="200589312"/>
        <c:axId val="200590848"/>
      </c:barChart>
      <c:catAx>
        <c:axId val="20058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200590848"/>
        <c:crosses val="autoZero"/>
        <c:auto val="1"/>
        <c:lblAlgn val="ctr"/>
        <c:lblOffset val="100"/>
        <c:noMultiLvlLbl val="0"/>
      </c:catAx>
      <c:valAx>
        <c:axId val="200590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Units</a:t>
                </a:r>
                <a:r>
                  <a:rPr lang="en-US" sz="1600" b="1" baseline="0" dirty="0"/>
                  <a:t> (Millions)</a:t>
                </a:r>
                <a:endParaRPr lang="en-US" sz="1600" b="1" dirty="0"/>
              </a:p>
            </c:rich>
          </c:tx>
          <c:layout>
            <c:manualLayout>
              <c:xMode val="edge"/>
              <c:yMode val="edge"/>
              <c:x val="2.5578900260645503E-2"/>
              <c:y val="0.19577048020176288"/>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0589312"/>
        <c:crosses val="autoZero"/>
        <c:crossBetween val="between"/>
      </c:valAx>
      <c:spPr>
        <a:noFill/>
        <a:ln>
          <a:noFill/>
        </a:ln>
        <a:effectLst/>
      </c:spPr>
    </c:plotArea>
    <c:legend>
      <c:legendPos val="b"/>
      <c:layout>
        <c:manualLayout>
          <c:xMode val="edge"/>
          <c:yMode val="edge"/>
          <c:x val="0.16470291309534743"/>
          <c:y val="0.9153095120728294"/>
          <c:w val="0.71618070414482138"/>
          <c:h val="8.4690487927170627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40172678861"/>
          <c:y val="4.7114431349797127E-2"/>
          <c:w val="0.88993596286575283"/>
          <c:h val="0.76772738357470138"/>
        </c:manualLayout>
      </c:layout>
      <c:barChart>
        <c:barDir val="col"/>
        <c:grouping val="clustered"/>
        <c:varyColors val="0"/>
        <c:ser>
          <c:idx val="0"/>
          <c:order val="0"/>
          <c:tx>
            <c:strRef>
              <c:f>Sheet1!$A$2</c:f>
              <c:strCache>
                <c:ptCount val="1"/>
                <c:pt idx="0">
                  <c:v>New Registrations</c:v>
                </c:pt>
              </c:strCache>
            </c:strRef>
          </c:tx>
          <c:spPr>
            <a:solidFill>
              <a:srgbClr val="A5A5A5"/>
            </a:solidFill>
            <a:ln w="17625">
              <a:noFill/>
            </a:ln>
            <a:scene3d>
              <a:camera prst="orthographicFront"/>
              <a:lightRig rig="threePt" dir="t"/>
            </a:scene3d>
            <a:sp3d>
              <a:bevelT/>
            </a:sp3d>
          </c:spPr>
          <c:invertIfNegative val="0"/>
          <c:dPt>
            <c:idx val="14"/>
            <c:invertIfNegative val="0"/>
            <c:bubble3D val="0"/>
            <c:spPr>
              <a:solidFill>
                <a:schemeClr val="bg1">
                  <a:lumMod val="65000"/>
                </a:schemeClr>
              </a:solidFill>
              <a:ln w="17625">
                <a:noFill/>
              </a:ln>
              <a:scene3d>
                <a:camera prst="orthographicFront"/>
                <a:lightRig rig="threePt" dir="t"/>
              </a:scene3d>
              <a:sp3d>
                <a:bevelT/>
              </a:sp3d>
            </c:spPr>
            <c:extLst>
              <c:ext xmlns:c16="http://schemas.microsoft.com/office/drawing/2014/chart" uri="{C3380CC4-5D6E-409C-BE32-E72D297353CC}">
                <c16:uniqueId val="{00000001-A06B-44CA-A359-83968D64C690}"/>
              </c:ext>
            </c:extLst>
          </c:dPt>
          <c:dPt>
            <c:idx val="15"/>
            <c:invertIfNegative val="0"/>
            <c:bubble3D val="0"/>
            <c:spPr>
              <a:solidFill>
                <a:schemeClr val="bg2"/>
              </a:solidFill>
              <a:ln w="17625">
                <a:noFill/>
              </a:ln>
              <a:scene3d>
                <a:camera prst="orthographicFront"/>
                <a:lightRig rig="threePt" dir="t"/>
              </a:scene3d>
              <a:sp3d>
                <a:bevelT/>
              </a:sp3d>
            </c:spPr>
            <c:extLst>
              <c:ext xmlns:c16="http://schemas.microsoft.com/office/drawing/2014/chart" uri="{C3380CC4-5D6E-409C-BE32-E72D297353CC}">
                <c16:uniqueId val="{00000003-A06B-44CA-A359-83968D64C690}"/>
              </c:ext>
            </c:extLst>
          </c:dPt>
          <c:dPt>
            <c:idx val="16"/>
            <c:invertIfNegative val="0"/>
            <c:bubble3D val="0"/>
            <c:spPr>
              <a:solidFill>
                <a:srgbClr val="FF0000"/>
              </a:solidFill>
              <a:ln w="17625">
                <a:noFill/>
              </a:ln>
              <a:scene3d>
                <a:camera prst="orthographicFront"/>
                <a:lightRig rig="threePt" dir="t"/>
              </a:scene3d>
              <a:sp3d>
                <a:bevelT/>
              </a:sp3d>
            </c:spPr>
            <c:extLst>
              <c:ext xmlns:c16="http://schemas.microsoft.com/office/drawing/2014/chart" uri="{C3380CC4-5D6E-409C-BE32-E72D297353CC}">
                <c16:uniqueId val="{00000005-A06B-44CA-A359-83968D64C690}"/>
              </c:ext>
            </c:extLst>
          </c:dPt>
          <c:dPt>
            <c:idx val="17"/>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07-A06B-44CA-A359-83968D64C690}"/>
              </c:ext>
            </c:extLst>
          </c:dPt>
          <c:dPt>
            <c:idx val="18"/>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09-A06B-44CA-A359-83968D64C690}"/>
              </c:ext>
            </c:extLst>
          </c:dPt>
          <c:dPt>
            <c:idx val="19"/>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0B-A06B-44CA-A359-83968D64C690}"/>
              </c:ext>
            </c:extLst>
          </c:dPt>
          <c:dPt>
            <c:idx val="20"/>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0D-A06B-44CA-A359-83968D64C690}"/>
              </c:ext>
            </c:extLst>
          </c:dPt>
          <c:dPt>
            <c:idx val="21"/>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0F-A06B-44CA-A359-83968D64C690}"/>
              </c:ext>
            </c:extLst>
          </c:dPt>
          <c:cat>
            <c:strRef>
              <c:f>Sheet1!$B$1:$U$1</c:f>
              <c:strCach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2017F</c:v>
                </c:pt>
                <c:pt idx="18">
                  <c:v>2018F</c:v>
                </c:pt>
                <c:pt idx="19">
                  <c:v>2019F</c:v>
                </c:pt>
              </c:strCache>
            </c:strRef>
          </c:cat>
          <c:val>
            <c:numRef>
              <c:f>Sheet1!$B$2:$U$2</c:f>
              <c:numCache>
                <c:formatCode>#,##0</c:formatCode>
                <c:ptCount val="20"/>
                <c:pt idx="0">
                  <c:v>17330000</c:v>
                </c:pt>
                <c:pt idx="1">
                  <c:v>17120000</c:v>
                </c:pt>
                <c:pt idx="2">
                  <c:v>16810000</c:v>
                </c:pt>
                <c:pt idx="3">
                  <c:v>16640000</c:v>
                </c:pt>
                <c:pt idx="4">
                  <c:v>16870000</c:v>
                </c:pt>
                <c:pt idx="5">
                  <c:v>16960000</c:v>
                </c:pt>
                <c:pt idx="6">
                  <c:v>16570000</c:v>
                </c:pt>
                <c:pt idx="7">
                  <c:v>16156717</c:v>
                </c:pt>
                <c:pt idx="8">
                  <c:v>13245391</c:v>
                </c:pt>
                <c:pt idx="9">
                  <c:v>10436926</c:v>
                </c:pt>
                <c:pt idx="10">
                  <c:v>11590359</c:v>
                </c:pt>
                <c:pt idx="11">
                  <c:v>12779037</c:v>
                </c:pt>
                <c:pt idx="12">
                  <c:v>14499236</c:v>
                </c:pt>
                <c:pt idx="13">
                  <c:v>15603628</c:v>
                </c:pt>
                <c:pt idx="14">
                  <c:v>16519148</c:v>
                </c:pt>
                <c:pt idx="15">
                  <c:v>17473664</c:v>
                </c:pt>
                <c:pt idx="16">
                  <c:v>17551005</c:v>
                </c:pt>
                <c:pt idx="17">
                  <c:v>17373272</c:v>
                </c:pt>
                <c:pt idx="18">
                  <c:v>17556152</c:v>
                </c:pt>
                <c:pt idx="19">
                  <c:v>17525693</c:v>
                </c:pt>
              </c:numCache>
            </c:numRef>
          </c:val>
          <c:extLst>
            <c:ext xmlns:c16="http://schemas.microsoft.com/office/drawing/2014/chart" uri="{C3380CC4-5D6E-409C-BE32-E72D297353CC}">
              <c16:uniqueId val="{00000010-A06B-44CA-A359-83968D64C690}"/>
            </c:ext>
          </c:extLst>
        </c:ser>
        <c:dLbls>
          <c:showLegendKey val="0"/>
          <c:showVal val="0"/>
          <c:showCatName val="0"/>
          <c:showSerName val="0"/>
          <c:showPercent val="0"/>
          <c:showBubbleSize val="0"/>
        </c:dLbls>
        <c:gapWidth val="90"/>
        <c:axId val="45519232"/>
        <c:axId val="45520768"/>
      </c:barChart>
      <c:catAx>
        <c:axId val="45519232"/>
        <c:scaling>
          <c:orientation val="minMax"/>
        </c:scaling>
        <c:delete val="0"/>
        <c:axPos val="b"/>
        <c:numFmt formatCode="General" sourceLinked="1"/>
        <c:majorTickMark val="out"/>
        <c:minorTickMark val="none"/>
        <c:tickLblPos val="nextTo"/>
        <c:spPr>
          <a:ln w="2203">
            <a:solidFill>
              <a:srgbClr val="808080"/>
            </a:solidFill>
            <a:prstDash val="solid"/>
          </a:ln>
        </c:spPr>
        <c:txPr>
          <a:bodyPr/>
          <a:lstStyle/>
          <a:p>
            <a:pPr>
              <a:defRPr sz="1300">
                <a:solidFill>
                  <a:schemeClr val="tx1"/>
                </a:solidFill>
                <a:latin typeface="+mn-lt"/>
              </a:defRPr>
            </a:pPr>
            <a:endParaRPr lang="en-US"/>
          </a:p>
        </c:txPr>
        <c:crossAx val="45520768"/>
        <c:crosses val="autoZero"/>
        <c:auto val="1"/>
        <c:lblAlgn val="ctr"/>
        <c:lblOffset val="100"/>
        <c:noMultiLvlLbl val="0"/>
      </c:catAx>
      <c:valAx>
        <c:axId val="45520768"/>
        <c:scaling>
          <c:orientation val="minMax"/>
          <c:max val="18000000"/>
        </c:scaling>
        <c:delete val="0"/>
        <c:axPos val="l"/>
        <c:majorGridlines>
          <c:spPr>
            <a:ln w="2203">
              <a:solidFill>
                <a:schemeClr val="bg1">
                  <a:lumMod val="65000"/>
                </a:schemeClr>
              </a:solidFill>
              <a:prstDash val="sysDot"/>
            </a:ln>
          </c:spPr>
        </c:majorGridlines>
        <c:numFmt formatCode="#,##0.0" sourceLinked="0"/>
        <c:majorTickMark val="out"/>
        <c:minorTickMark val="none"/>
        <c:tickLblPos val="nextTo"/>
        <c:spPr>
          <a:ln w="2203">
            <a:solidFill>
              <a:srgbClr val="808080"/>
            </a:solidFill>
            <a:prstDash val="solid"/>
          </a:ln>
        </c:spPr>
        <c:txPr>
          <a:bodyPr/>
          <a:lstStyle/>
          <a:p>
            <a:pPr>
              <a:defRPr sz="1400">
                <a:solidFill>
                  <a:schemeClr val="tx1"/>
                </a:solidFill>
              </a:defRPr>
            </a:pPr>
            <a:endParaRPr lang="en-US"/>
          </a:p>
        </c:txPr>
        <c:crossAx val="45519232"/>
        <c:crosses val="autoZero"/>
        <c:crossBetween val="between"/>
        <c:dispUnits>
          <c:builtInUnit val="millions"/>
          <c:dispUnitsLbl>
            <c:layout>
              <c:manualLayout>
                <c:xMode val="edge"/>
                <c:yMode val="edge"/>
                <c:x val="8.9422572178477766E-3"/>
                <c:y val="0.30007485256254718"/>
              </c:manualLayout>
            </c:layout>
            <c:tx>
              <c:rich>
                <a:bodyPr/>
                <a:lstStyle/>
                <a:p>
                  <a:pPr>
                    <a:defRPr sz="2000" b="1">
                      <a:latin typeface="+mn-lt"/>
                    </a:defRPr>
                  </a:pPr>
                  <a:r>
                    <a:rPr lang="en-US" sz="2000" dirty="0">
                      <a:latin typeface="+mn-lt"/>
                    </a:rPr>
                    <a:t>MILLIONS</a:t>
                  </a:r>
                </a:p>
              </c:rich>
            </c:tx>
          </c:dispUnitsLbl>
        </c:dispUnits>
      </c:valAx>
      <c:spPr>
        <a:noFill/>
        <a:ln w="17625">
          <a:noFill/>
        </a:ln>
      </c:spPr>
    </c:plotArea>
    <c:plotVisOnly val="1"/>
    <c:dispBlanksAs val="gap"/>
    <c:showDLblsOverMax val="0"/>
  </c:chart>
  <c:spPr>
    <a:noFill/>
    <a:ln w="2203">
      <a:noFill/>
      <a:prstDash val="solid"/>
    </a:ln>
    <a:scene3d>
      <a:camera prst="orthographicFront"/>
      <a:lightRig rig="threePt" dir="t"/>
    </a:scene3d>
    <a:sp3d>
      <a:bevelB w="6350"/>
    </a:sp3d>
  </c:spPr>
  <c:txPr>
    <a:bodyPr/>
    <a:lstStyle/>
    <a:p>
      <a:pPr>
        <a:defRPr sz="1221"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strRef>
              <c:f>Data!$B$1</c:f>
              <c:strCache>
                <c:ptCount val="1"/>
                <c:pt idx="0">
                  <c:v>DOM CAR</c:v>
                </c:pt>
              </c:strCache>
            </c:strRef>
          </c:tx>
          <c:spPr>
            <a:solidFill>
              <a:srgbClr val="002060"/>
            </a:solidFill>
            <a:scene3d>
              <a:camera prst="orthographicFront"/>
              <a:lightRig rig="threePt" dir="t"/>
            </a:scene3d>
            <a:sp3d>
              <a:bevelT/>
            </a:sp3d>
          </c:spPr>
          <c:invertIfNegative val="0"/>
          <c:cat>
            <c:strRef>
              <c:f>Data!$A$2:$A$16</c:f>
              <c:strCache>
                <c:ptCount val="11"/>
                <c:pt idx="0">
                  <c:v>2006</c:v>
                </c:pt>
                <c:pt idx="1">
                  <c:v>2007</c:v>
                </c:pt>
                <c:pt idx="2">
                  <c:v>2008</c:v>
                </c:pt>
                <c:pt idx="3">
                  <c:v>2009</c:v>
                </c:pt>
                <c:pt idx="4">
                  <c:v>2010</c:v>
                </c:pt>
                <c:pt idx="5">
                  <c:v>2011</c:v>
                </c:pt>
                <c:pt idx="6">
                  <c:v>2012</c:v>
                </c:pt>
                <c:pt idx="7">
                  <c:v>2013</c:v>
                </c:pt>
                <c:pt idx="8">
                  <c:v>2014</c:v>
                </c:pt>
                <c:pt idx="9">
                  <c:v>2015</c:v>
                </c:pt>
                <c:pt idx="10">
                  <c:v>2016</c:v>
                </c:pt>
              </c:strCache>
            </c:strRef>
          </c:cat>
          <c:val>
            <c:numRef>
              <c:f>Data!$B$2:$B$16</c:f>
              <c:numCache>
                <c:formatCode>#,##0</c:formatCode>
                <c:ptCount val="11"/>
                <c:pt idx="0">
                  <c:v>71178953</c:v>
                </c:pt>
                <c:pt idx="1">
                  <c:v>68552518</c:v>
                </c:pt>
                <c:pt idx="2">
                  <c:v>65895760</c:v>
                </c:pt>
                <c:pt idx="3">
                  <c:v>63220105</c:v>
                </c:pt>
                <c:pt idx="4">
                  <c:v>60316369</c:v>
                </c:pt>
                <c:pt idx="5">
                  <c:v>58111234</c:v>
                </c:pt>
                <c:pt idx="6">
                  <c:v>55416158</c:v>
                </c:pt>
                <c:pt idx="7">
                  <c:v>52948688</c:v>
                </c:pt>
                <c:pt idx="8">
                  <c:v>51581364</c:v>
                </c:pt>
                <c:pt idx="9">
                  <c:v>50500853</c:v>
                </c:pt>
                <c:pt idx="10">
                  <c:v>49367887</c:v>
                </c:pt>
              </c:numCache>
            </c:numRef>
          </c:val>
          <c:extLst>
            <c:ext xmlns:c16="http://schemas.microsoft.com/office/drawing/2014/chart" uri="{C3380CC4-5D6E-409C-BE32-E72D297353CC}">
              <c16:uniqueId val="{00000000-8217-42DB-9478-541E891DD252}"/>
            </c:ext>
          </c:extLst>
        </c:ser>
        <c:ser>
          <c:idx val="1"/>
          <c:order val="1"/>
          <c:tx>
            <c:strRef>
              <c:f>Data!$C$1</c:f>
              <c:strCache>
                <c:ptCount val="1"/>
                <c:pt idx="0">
                  <c:v>DOM LT TRK</c:v>
                </c:pt>
              </c:strCache>
            </c:strRef>
          </c:tx>
          <c:spPr>
            <a:solidFill>
              <a:srgbClr val="999999">
                <a:lumMod val="75000"/>
              </a:srgbClr>
            </a:solidFill>
            <a:scene3d>
              <a:camera prst="orthographicFront"/>
              <a:lightRig rig="threePt" dir="t"/>
            </a:scene3d>
            <a:sp3d>
              <a:bevelT/>
            </a:sp3d>
          </c:spPr>
          <c:invertIfNegative val="0"/>
          <c:cat>
            <c:strRef>
              <c:f>Data!$A$2:$A$16</c:f>
              <c:strCache>
                <c:ptCount val="11"/>
                <c:pt idx="0">
                  <c:v>2006</c:v>
                </c:pt>
                <c:pt idx="1">
                  <c:v>2007</c:v>
                </c:pt>
                <c:pt idx="2">
                  <c:v>2008</c:v>
                </c:pt>
                <c:pt idx="3">
                  <c:v>2009</c:v>
                </c:pt>
                <c:pt idx="4">
                  <c:v>2010</c:v>
                </c:pt>
                <c:pt idx="5">
                  <c:v>2011</c:v>
                </c:pt>
                <c:pt idx="6">
                  <c:v>2012</c:v>
                </c:pt>
                <c:pt idx="7">
                  <c:v>2013</c:v>
                </c:pt>
                <c:pt idx="8">
                  <c:v>2014</c:v>
                </c:pt>
                <c:pt idx="9">
                  <c:v>2015</c:v>
                </c:pt>
                <c:pt idx="10">
                  <c:v>2016</c:v>
                </c:pt>
              </c:strCache>
            </c:strRef>
          </c:cat>
          <c:val>
            <c:numRef>
              <c:f>Data!$C$2:$C$16</c:f>
              <c:numCache>
                <c:formatCode>#,##0</c:formatCode>
                <c:ptCount val="11"/>
                <c:pt idx="0">
                  <c:v>96390488</c:v>
                </c:pt>
                <c:pt idx="1">
                  <c:v>97889094</c:v>
                </c:pt>
                <c:pt idx="2">
                  <c:v>98904747</c:v>
                </c:pt>
                <c:pt idx="3">
                  <c:v>98453179</c:v>
                </c:pt>
                <c:pt idx="4">
                  <c:v>96678238</c:v>
                </c:pt>
                <c:pt idx="5">
                  <c:v>96163658</c:v>
                </c:pt>
                <c:pt idx="6">
                  <c:v>95546604</c:v>
                </c:pt>
                <c:pt idx="7">
                  <c:v>94726122</c:v>
                </c:pt>
                <c:pt idx="8">
                  <c:v>95170203</c:v>
                </c:pt>
                <c:pt idx="9">
                  <c:v>96439554</c:v>
                </c:pt>
                <c:pt idx="10">
                  <c:v>98351243</c:v>
                </c:pt>
              </c:numCache>
            </c:numRef>
          </c:val>
          <c:extLst>
            <c:ext xmlns:c16="http://schemas.microsoft.com/office/drawing/2014/chart" uri="{C3380CC4-5D6E-409C-BE32-E72D297353CC}">
              <c16:uniqueId val="{00000001-8217-42DB-9478-541E891DD252}"/>
            </c:ext>
          </c:extLst>
        </c:ser>
        <c:ser>
          <c:idx val="2"/>
          <c:order val="2"/>
          <c:tx>
            <c:strRef>
              <c:f>Data!$D$1</c:f>
              <c:strCache>
                <c:ptCount val="1"/>
                <c:pt idx="0">
                  <c:v>IMP CAR</c:v>
                </c:pt>
              </c:strCache>
            </c:strRef>
          </c:tx>
          <c:spPr>
            <a:solidFill>
              <a:srgbClr val="C00000"/>
            </a:solidFill>
            <a:scene3d>
              <a:camera prst="orthographicFront"/>
              <a:lightRig rig="threePt" dir="t"/>
            </a:scene3d>
            <a:sp3d>
              <a:bevelT/>
            </a:sp3d>
          </c:spPr>
          <c:invertIfNegative val="0"/>
          <c:cat>
            <c:strRef>
              <c:f>Data!$A$2:$A$16</c:f>
              <c:strCache>
                <c:ptCount val="11"/>
                <c:pt idx="0">
                  <c:v>2006</c:v>
                </c:pt>
                <c:pt idx="1">
                  <c:v>2007</c:v>
                </c:pt>
                <c:pt idx="2">
                  <c:v>2008</c:v>
                </c:pt>
                <c:pt idx="3">
                  <c:v>2009</c:v>
                </c:pt>
                <c:pt idx="4">
                  <c:v>2010</c:v>
                </c:pt>
                <c:pt idx="5">
                  <c:v>2011</c:v>
                </c:pt>
                <c:pt idx="6">
                  <c:v>2012</c:v>
                </c:pt>
                <c:pt idx="7">
                  <c:v>2013</c:v>
                </c:pt>
                <c:pt idx="8">
                  <c:v>2014</c:v>
                </c:pt>
                <c:pt idx="9">
                  <c:v>2015</c:v>
                </c:pt>
                <c:pt idx="10">
                  <c:v>2016</c:v>
                </c:pt>
              </c:strCache>
            </c:strRef>
          </c:cat>
          <c:val>
            <c:numRef>
              <c:f>Data!$D$2:$D$16</c:f>
              <c:numCache>
                <c:formatCode>#,##0</c:formatCode>
                <c:ptCount val="11"/>
                <c:pt idx="0">
                  <c:v>55554044</c:v>
                </c:pt>
                <c:pt idx="1">
                  <c:v>57418654</c:v>
                </c:pt>
                <c:pt idx="2">
                  <c:v>59417311</c:v>
                </c:pt>
                <c:pt idx="3">
                  <c:v>61236365</c:v>
                </c:pt>
                <c:pt idx="4">
                  <c:v>62134959</c:v>
                </c:pt>
                <c:pt idx="5">
                  <c:v>63260969</c:v>
                </c:pt>
                <c:pt idx="6">
                  <c:v>64116669</c:v>
                </c:pt>
                <c:pt idx="7">
                  <c:v>65676693</c:v>
                </c:pt>
                <c:pt idx="8">
                  <c:v>68049427</c:v>
                </c:pt>
                <c:pt idx="9">
                  <c:v>70439912</c:v>
                </c:pt>
                <c:pt idx="10">
                  <c:v>72616194</c:v>
                </c:pt>
              </c:numCache>
            </c:numRef>
          </c:val>
          <c:extLst>
            <c:ext xmlns:c16="http://schemas.microsoft.com/office/drawing/2014/chart" uri="{C3380CC4-5D6E-409C-BE32-E72D297353CC}">
              <c16:uniqueId val="{00000002-8217-42DB-9478-541E891DD252}"/>
            </c:ext>
          </c:extLst>
        </c:ser>
        <c:ser>
          <c:idx val="3"/>
          <c:order val="3"/>
          <c:tx>
            <c:strRef>
              <c:f>Data!$E$1</c:f>
              <c:strCache>
                <c:ptCount val="1"/>
                <c:pt idx="0">
                  <c:v>IMP LT TRK</c:v>
                </c:pt>
              </c:strCache>
            </c:strRef>
          </c:tx>
          <c:spPr>
            <a:solidFill>
              <a:srgbClr val="FF8F1C">
                <a:lumMod val="75000"/>
              </a:srgbClr>
            </a:solidFill>
            <a:scene3d>
              <a:camera prst="orthographicFront"/>
              <a:lightRig rig="threePt" dir="t"/>
            </a:scene3d>
            <a:sp3d>
              <a:bevelT/>
            </a:sp3d>
          </c:spPr>
          <c:invertIfNegative val="0"/>
          <c:cat>
            <c:strRef>
              <c:f>Data!$A$2:$A$16</c:f>
              <c:strCache>
                <c:ptCount val="11"/>
                <c:pt idx="0">
                  <c:v>2006</c:v>
                </c:pt>
                <c:pt idx="1">
                  <c:v>2007</c:v>
                </c:pt>
                <c:pt idx="2">
                  <c:v>2008</c:v>
                </c:pt>
                <c:pt idx="3">
                  <c:v>2009</c:v>
                </c:pt>
                <c:pt idx="4">
                  <c:v>2010</c:v>
                </c:pt>
                <c:pt idx="5">
                  <c:v>2011</c:v>
                </c:pt>
                <c:pt idx="6">
                  <c:v>2012</c:v>
                </c:pt>
                <c:pt idx="7">
                  <c:v>2013</c:v>
                </c:pt>
                <c:pt idx="8">
                  <c:v>2014</c:v>
                </c:pt>
                <c:pt idx="9">
                  <c:v>2015</c:v>
                </c:pt>
                <c:pt idx="10">
                  <c:v>2016</c:v>
                </c:pt>
              </c:strCache>
            </c:strRef>
          </c:cat>
          <c:val>
            <c:numRef>
              <c:f>Data!$E$2:$E$16</c:f>
              <c:numCache>
                <c:formatCode>#,##0</c:formatCode>
                <c:ptCount val="11"/>
                <c:pt idx="0">
                  <c:v>23211159</c:v>
                </c:pt>
                <c:pt idx="1">
                  <c:v>25451877</c:v>
                </c:pt>
                <c:pt idx="2">
                  <c:v>27676396</c:v>
                </c:pt>
                <c:pt idx="3">
                  <c:v>29248595</c:v>
                </c:pt>
                <c:pt idx="4">
                  <c:v>30302339</c:v>
                </c:pt>
                <c:pt idx="5">
                  <c:v>31938286</c:v>
                </c:pt>
                <c:pt idx="6">
                  <c:v>33641502</c:v>
                </c:pt>
                <c:pt idx="7">
                  <c:v>35497943</c:v>
                </c:pt>
                <c:pt idx="8">
                  <c:v>37799953</c:v>
                </c:pt>
                <c:pt idx="9">
                  <c:v>40529859</c:v>
                </c:pt>
                <c:pt idx="10">
                  <c:v>43739781</c:v>
                </c:pt>
              </c:numCache>
            </c:numRef>
          </c:val>
          <c:extLst>
            <c:ext xmlns:c16="http://schemas.microsoft.com/office/drawing/2014/chart" uri="{C3380CC4-5D6E-409C-BE32-E72D297353CC}">
              <c16:uniqueId val="{00000003-8217-42DB-9478-541E891DD252}"/>
            </c:ext>
          </c:extLst>
        </c:ser>
        <c:dLbls>
          <c:showLegendKey val="0"/>
          <c:showVal val="0"/>
          <c:showCatName val="0"/>
          <c:showSerName val="0"/>
          <c:showPercent val="0"/>
          <c:showBubbleSize val="0"/>
        </c:dLbls>
        <c:gapWidth val="12"/>
        <c:overlap val="100"/>
        <c:axId val="117306112"/>
        <c:axId val="117307648"/>
      </c:barChart>
      <c:catAx>
        <c:axId val="117306112"/>
        <c:scaling>
          <c:orientation val="minMax"/>
        </c:scaling>
        <c:delete val="0"/>
        <c:axPos val="b"/>
        <c:numFmt formatCode="General" sourceLinked="0"/>
        <c:majorTickMark val="out"/>
        <c:minorTickMark val="none"/>
        <c:tickLblPos val="nextTo"/>
        <c:txPr>
          <a:bodyPr/>
          <a:lstStyle/>
          <a:p>
            <a:pPr>
              <a:defRPr sz="1600" b="1"/>
            </a:pPr>
            <a:endParaRPr lang="en-US"/>
          </a:p>
        </c:txPr>
        <c:crossAx val="117307648"/>
        <c:crosses val="autoZero"/>
        <c:auto val="1"/>
        <c:lblAlgn val="ctr"/>
        <c:lblOffset val="100"/>
        <c:noMultiLvlLbl val="0"/>
      </c:catAx>
      <c:valAx>
        <c:axId val="117307648"/>
        <c:scaling>
          <c:orientation val="minMax"/>
        </c:scaling>
        <c:delete val="0"/>
        <c:axPos val="l"/>
        <c:majorGridlines/>
        <c:numFmt formatCode="0%" sourceLinked="1"/>
        <c:majorTickMark val="out"/>
        <c:minorTickMark val="none"/>
        <c:tickLblPos val="nextTo"/>
        <c:txPr>
          <a:bodyPr/>
          <a:lstStyle/>
          <a:p>
            <a:pPr>
              <a:defRPr sz="1600" b="1"/>
            </a:pPr>
            <a:endParaRPr lang="en-US"/>
          </a:p>
        </c:txPr>
        <c:crossAx val="117306112"/>
        <c:crosses val="autoZero"/>
        <c:crossBetween val="between"/>
      </c:valAx>
    </c:plotArea>
    <c:legend>
      <c:legendPos val="b"/>
      <c:layout>
        <c:manualLayout>
          <c:xMode val="edge"/>
          <c:yMode val="edge"/>
          <c:x val="0.16739346218086382"/>
          <c:y val="0.91979836135347981"/>
          <c:w val="0.71672810785015528"/>
          <c:h val="6.4248140857392833E-2"/>
        </c:manualLayout>
      </c:layout>
      <c:overlay val="0"/>
      <c:txPr>
        <a:bodyPr/>
        <a:lstStyle/>
        <a:p>
          <a:pPr>
            <a:defRPr sz="1800" b="1"/>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31914066297"/>
          <c:y val="5.0239458601368997E-2"/>
          <c:w val="0.88993596286575305"/>
          <c:h val="0.79243571519324996"/>
        </c:manualLayout>
      </c:layout>
      <c:barChart>
        <c:barDir val="col"/>
        <c:grouping val="clustered"/>
        <c:varyColors val="0"/>
        <c:ser>
          <c:idx val="0"/>
          <c:order val="0"/>
          <c:tx>
            <c:strRef>
              <c:f>Sheet1!$A$2</c:f>
              <c:strCache>
                <c:ptCount val="1"/>
                <c:pt idx="0">
                  <c:v>New Registrations</c:v>
                </c:pt>
              </c:strCache>
            </c:strRef>
          </c:tx>
          <c:spPr>
            <a:solidFill>
              <a:schemeClr val="bg1">
                <a:lumMod val="65000"/>
              </a:schemeClr>
            </a:solidFill>
            <a:ln w="17625">
              <a:noFill/>
            </a:ln>
            <a:scene3d>
              <a:camera prst="orthographicFront"/>
              <a:lightRig rig="threePt" dir="t"/>
            </a:scene3d>
            <a:sp3d>
              <a:bevelT/>
            </a:sp3d>
          </c:spPr>
          <c:invertIfNegative val="0"/>
          <c:dPt>
            <c:idx val="0"/>
            <c:invertIfNegative val="0"/>
            <c:bubble3D val="0"/>
            <c:extLst>
              <c:ext xmlns:c16="http://schemas.microsoft.com/office/drawing/2014/chart" uri="{C3380CC4-5D6E-409C-BE32-E72D297353CC}">
                <c16:uniqueId val="{00000000-29B4-4D21-B375-35B81E4BA457}"/>
              </c:ext>
            </c:extLst>
          </c:dPt>
          <c:dPt>
            <c:idx val="1"/>
            <c:invertIfNegative val="0"/>
            <c:bubble3D val="0"/>
            <c:extLst>
              <c:ext xmlns:c16="http://schemas.microsoft.com/office/drawing/2014/chart" uri="{C3380CC4-5D6E-409C-BE32-E72D297353CC}">
                <c16:uniqueId val="{00000001-29B4-4D21-B375-35B81E4BA457}"/>
              </c:ext>
            </c:extLst>
          </c:dPt>
          <c:dPt>
            <c:idx val="2"/>
            <c:invertIfNegative val="0"/>
            <c:bubble3D val="0"/>
            <c:extLst>
              <c:ext xmlns:c16="http://schemas.microsoft.com/office/drawing/2014/chart" uri="{C3380CC4-5D6E-409C-BE32-E72D297353CC}">
                <c16:uniqueId val="{00000002-29B4-4D21-B375-35B81E4BA457}"/>
              </c:ext>
            </c:extLst>
          </c:dPt>
          <c:dPt>
            <c:idx val="3"/>
            <c:invertIfNegative val="0"/>
            <c:bubble3D val="0"/>
            <c:extLst>
              <c:ext xmlns:c16="http://schemas.microsoft.com/office/drawing/2014/chart" uri="{C3380CC4-5D6E-409C-BE32-E72D297353CC}">
                <c16:uniqueId val="{00000003-29B4-4D21-B375-35B81E4BA457}"/>
              </c:ext>
            </c:extLst>
          </c:dPt>
          <c:dPt>
            <c:idx val="4"/>
            <c:invertIfNegative val="0"/>
            <c:bubble3D val="0"/>
            <c:extLst>
              <c:ext xmlns:c16="http://schemas.microsoft.com/office/drawing/2014/chart" uri="{C3380CC4-5D6E-409C-BE32-E72D297353CC}">
                <c16:uniqueId val="{00000004-29B4-4D21-B375-35B81E4BA457}"/>
              </c:ext>
            </c:extLst>
          </c:dPt>
          <c:dPt>
            <c:idx val="5"/>
            <c:invertIfNegative val="0"/>
            <c:bubble3D val="0"/>
            <c:extLst>
              <c:ext xmlns:c16="http://schemas.microsoft.com/office/drawing/2014/chart" uri="{C3380CC4-5D6E-409C-BE32-E72D297353CC}">
                <c16:uniqueId val="{00000005-29B4-4D21-B375-35B81E4BA457}"/>
              </c:ext>
            </c:extLst>
          </c:dPt>
          <c:dPt>
            <c:idx val="6"/>
            <c:invertIfNegative val="0"/>
            <c:bubble3D val="0"/>
            <c:extLst>
              <c:ext xmlns:c16="http://schemas.microsoft.com/office/drawing/2014/chart" uri="{C3380CC4-5D6E-409C-BE32-E72D297353CC}">
                <c16:uniqueId val="{00000006-29B4-4D21-B375-35B81E4BA457}"/>
              </c:ext>
            </c:extLst>
          </c:dPt>
          <c:dPt>
            <c:idx val="7"/>
            <c:invertIfNegative val="0"/>
            <c:bubble3D val="0"/>
            <c:extLst>
              <c:ext xmlns:c16="http://schemas.microsoft.com/office/drawing/2014/chart" uri="{C3380CC4-5D6E-409C-BE32-E72D297353CC}">
                <c16:uniqueId val="{00000007-29B4-4D21-B375-35B81E4BA457}"/>
              </c:ext>
            </c:extLst>
          </c:dPt>
          <c:dPt>
            <c:idx val="8"/>
            <c:invertIfNegative val="0"/>
            <c:bubble3D val="0"/>
            <c:extLst>
              <c:ext xmlns:c16="http://schemas.microsoft.com/office/drawing/2014/chart" uri="{C3380CC4-5D6E-409C-BE32-E72D297353CC}">
                <c16:uniqueId val="{00000008-29B4-4D21-B375-35B81E4BA457}"/>
              </c:ext>
            </c:extLst>
          </c:dPt>
          <c:dPt>
            <c:idx val="9"/>
            <c:invertIfNegative val="0"/>
            <c:bubble3D val="0"/>
            <c:extLst>
              <c:ext xmlns:c16="http://schemas.microsoft.com/office/drawing/2014/chart" uri="{C3380CC4-5D6E-409C-BE32-E72D297353CC}">
                <c16:uniqueId val="{00000009-29B4-4D21-B375-35B81E4BA457}"/>
              </c:ext>
            </c:extLst>
          </c:dPt>
          <c:dPt>
            <c:idx val="10"/>
            <c:invertIfNegative val="0"/>
            <c:bubble3D val="0"/>
            <c:extLst>
              <c:ext xmlns:c16="http://schemas.microsoft.com/office/drawing/2014/chart" uri="{C3380CC4-5D6E-409C-BE32-E72D297353CC}">
                <c16:uniqueId val="{0000000A-29B4-4D21-B375-35B81E4BA457}"/>
              </c:ext>
            </c:extLst>
          </c:dPt>
          <c:dPt>
            <c:idx val="11"/>
            <c:invertIfNegative val="0"/>
            <c:bubble3D val="0"/>
            <c:extLst>
              <c:ext xmlns:c16="http://schemas.microsoft.com/office/drawing/2014/chart" uri="{C3380CC4-5D6E-409C-BE32-E72D297353CC}">
                <c16:uniqueId val="{0000000B-29B4-4D21-B375-35B81E4BA457}"/>
              </c:ext>
            </c:extLst>
          </c:dPt>
          <c:dPt>
            <c:idx val="12"/>
            <c:invertIfNegative val="0"/>
            <c:bubble3D val="0"/>
            <c:extLst>
              <c:ext xmlns:c16="http://schemas.microsoft.com/office/drawing/2014/chart" uri="{C3380CC4-5D6E-409C-BE32-E72D297353CC}">
                <c16:uniqueId val="{0000000C-29B4-4D21-B375-35B81E4BA457}"/>
              </c:ext>
            </c:extLst>
          </c:dPt>
          <c:dPt>
            <c:idx val="13"/>
            <c:invertIfNegative val="0"/>
            <c:bubble3D val="0"/>
            <c:extLst>
              <c:ext xmlns:c16="http://schemas.microsoft.com/office/drawing/2014/chart" uri="{C3380CC4-5D6E-409C-BE32-E72D297353CC}">
                <c16:uniqueId val="{0000000D-29B4-4D21-B375-35B81E4BA457}"/>
              </c:ext>
            </c:extLst>
          </c:dPt>
          <c:dPt>
            <c:idx val="14"/>
            <c:invertIfNegative val="0"/>
            <c:bubble3D val="0"/>
            <c:spPr>
              <a:solidFill>
                <a:srgbClr val="FF0000"/>
              </a:solidFill>
              <a:ln w="17625">
                <a:noFill/>
              </a:ln>
              <a:scene3d>
                <a:camera prst="orthographicFront"/>
                <a:lightRig rig="threePt" dir="t"/>
              </a:scene3d>
              <a:sp3d>
                <a:bevelT/>
              </a:sp3d>
            </c:spPr>
            <c:extLst>
              <c:ext xmlns:c16="http://schemas.microsoft.com/office/drawing/2014/chart" uri="{C3380CC4-5D6E-409C-BE32-E72D297353CC}">
                <c16:uniqueId val="{0000000F-29B4-4D21-B375-35B81E4BA457}"/>
              </c:ext>
            </c:extLst>
          </c:dPt>
          <c:dPt>
            <c:idx val="15"/>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11-29B4-4D21-B375-35B81E4BA457}"/>
              </c:ext>
            </c:extLst>
          </c:dPt>
          <c:dPt>
            <c:idx val="16"/>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13-29B4-4D21-B375-35B81E4BA457}"/>
              </c:ext>
            </c:extLst>
          </c:dPt>
          <c:dPt>
            <c:idx val="17"/>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15-29B4-4D21-B375-35B81E4BA457}"/>
              </c:ext>
            </c:extLst>
          </c:dPt>
          <c:dPt>
            <c:idx val="18"/>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17-29B4-4D21-B375-35B81E4BA457}"/>
              </c:ext>
            </c:extLst>
          </c:dPt>
          <c:dPt>
            <c:idx val="19"/>
            <c:invertIfNegative val="0"/>
            <c:bubble3D val="0"/>
            <c:spPr>
              <a:solidFill>
                <a:srgbClr val="00B140"/>
              </a:solidFill>
              <a:ln w="17625">
                <a:noFill/>
              </a:ln>
              <a:scene3d>
                <a:camera prst="orthographicFront"/>
                <a:lightRig rig="threePt" dir="t"/>
              </a:scene3d>
              <a:sp3d>
                <a:bevelT/>
              </a:sp3d>
            </c:spPr>
            <c:extLst>
              <c:ext xmlns:c16="http://schemas.microsoft.com/office/drawing/2014/chart" uri="{C3380CC4-5D6E-409C-BE32-E72D297353CC}">
                <c16:uniqueId val="{00000019-29B4-4D21-B375-35B81E4BA457}"/>
              </c:ext>
            </c:extLst>
          </c:dPt>
          <c:cat>
            <c:strRef>
              <c:f>Sheet1!$B$1:$U$1</c:f>
              <c:strCach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2017F</c:v>
                </c:pt>
                <c:pt idx="16">
                  <c:v>2018F</c:v>
                </c:pt>
                <c:pt idx="17">
                  <c:v>2019F</c:v>
                </c:pt>
                <c:pt idx="18">
                  <c:v>2020F</c:v>
                </c:pt>
                <c:pt idx="19">
                  <c:v>2021F</c:v>
                </c:pt>
              </c:strCache>
            </c:strRef>
          </c:cat>
          <c:val>
            <c:numRef>
              <c:f>Sheet1!$B$2:$U$2</c:f>
              <c:numCache>
                <c:formatCode>General</c:formatCode>
                <c:ptCount val="20"/>
                <c:pt idx="0">
                  <c:v>230575343</c:v>
                </c:pt>
                <c:pt idx="1">
                  <c:v>235286737</c:v>
                </c:pt>
                <c:pt idx="2">
                  <c:v>239310429</c:v>
                </c:pt>
                <c:pt idx="3">
                  <c:v>243097576</c:v>
                </c:pt>
                <c:pt idx="4">
                  <c:v>246398980</c:v>
                </c:pt>
                <c:pt idx="5">
                  <c:v>249381503</c:v>
                </c:pt>
                <c:pt idx="6">
                  <c:v>251969071</c:v>
                </c:pt>
                <c:pt idx="7">
                  <c:v>252242767</c:v>
                </c:pt>
                <c:pt idx="8">
                  <c:v>249529363</c:v>
                </c:pt>
                <c:pt idx="9">
                  <c:v>249580699</c:v>
                </c:pt>
                <c:pt idx="10">
                  <c:v>248831081</c:v>
                </c:pt>
                <c:pt idx="11">
                  <c:v>248961380</c:v>
                </c:pt>
                <c:pt idx="12">
                  <c:v>252714696</c:v>
                </c:pt>
                <c:pt idx="13">
                  <c:v>258026929</c:v>
                </c:pt>
                <c:pt idx="14">
                  <c:v>263934428</c:v>
                </c:pt>
                <c:pt idx="15">
                  <c:v>270251427</c:v>
                </c:pt>
                <c:pt idx="16">
                  <c:v>275754907</c:v>
                </c:pt>
                <c:pt idx="17">
                  <c:v>281352855</c:v>
                </c:pt>
                <c:pt idx="18" formatCode="_(* #,##0_);_(* \(#,##0\);_(* &quot;-&quot;??_);_(@_)">
                  <c:v>286484937</c:v>
                </c:pt>
                <c:pt idx="19" formatCode="_(* #,##0_);_(* \(#,##0\);_(* &quot;-&quot;??_);_(@_)">
                  <c:v>291263008</c:v>
                </c:pt>
              </c:numCache>
            </c:numRef>
          </c:val>
          <c:extLst>
            <c:ext xmlns:c16="http://schemas.microsoft.com/office/drawing/2014/chart" uri="{C3380CC4-5D6E-409C-BE32-E72D297353CC}">
              <c16:uniqueId val="{0000001A-29B4-4D21-B375-35B81E4BA457}"/>
            </c:ext>
          </c:extLst>
        </c:ser>
        <c:dLbls>
          <c:showLegendKey val="0"/>
          <c:showVal val="0"/>
          <c:showCatName val="0"/>
          <c:showSerName val="0"/>
          <c:showPercent val="0"/>
          <c:showBubbleSize val="0"/>
        </c:dLbls>
        <c:gapWidth val="100"/>
        <c:axId val="124365824"/>
        <c:axId val="124367616"/>
      </c:barChart>
      <c:catAx>
        <c:axId val="124365824"/>
        <c:scaling>
          <c:orientation val="minMax"/>
        </c:scaling>
        <c:delete val="0"/>
        <c:axPos val="b"/>
        <c:numFmt formatCode="General" sourceLinked="1"/>
        <c:majorTickMark val="out"/>
        <c:minorTickMark val="none"/>
        <c:tickLblPos val="nextTo"/>
        <c:spPr>
          <a:ln w="2203">
            <a:solidFill>
              <a:srgbClr val="808080"/>
            </a:solidFill>
            <a:prstDash val="solid"/>
          </a:ln>
        </c:spPr>
        <c:txPr>
          <a:bodyPr/>
          <a:lstStyle/>
          <a:p>
            <a:pPr>
              <a:defRPr sz="1200" b="1"/>
            </a:pPr>
            <a:endParaRPr lang="en-US"/>
          </a:p>
        </c:txPr>
        <c:crossAx val="124367616"/>
        <c:crosses val="autoZero"/>
        <c:auto val="1"/>
        <c:lblAlgn val="ctr"/>
        <c:lblOffset val="100"/>
        <c:noMultiLvlLbl val="0"/>
      </c:catAx>
      <c:valAx>
        <c:axId val="124367616"/>
        <c:scaling>
          <c:orientation val="minMax"/>
        </c:scaling>
        <c:delete val="0"/>
        <c:axPos val="l"/>
        <c:majorGridlines>
          <c:spPr>
            <a:ln w="3175">
              <a:solidFill>
                <a:schemeClr val="bg1">
                  <a:lumMod val="65000"/>
                </a:schemeClr>
              </a:solidFill>
              <a:prstDash val="sysDot"/>
            </a:ln>
          </c:spPr>
        </c:majorGridlines>
        <c:numFmt formatCode="#,##0" sourceLinked="0"/>
        <c:majorTickMark val="out"/>
        <c:minorTickMark val="none"/>
        <c:tickLblPos val="nextTo"/>
        <c:spPr>
          <a:ln w="2203">
            <a:solidFill>
              <a:srgbClr val="808080"/>
            </a:solidFill>
            <a:prstDash val="solid"/>
          </a:ln>
        </c:spPr>
        <c:crossAx val="124365824"/>
        <c:crosses val="autoZero"/>
        <c:crossBetween val="between"/>
        <c:dispUnits>
          <c:builtInUnit val="millions"/>
          <c:dispUnitsLbl>
            <c:layout>
              <c:manualLayout>
                <c:xMode val="edge"/>
                <c:yMode val="edge"/>
                <c:x val="7.0028011204481795E-3"/>
                <c:y val="0.26490248339054351"/>
              </c:manualLayout>
            </c:layout>
            <c:tx>
              <c:rich>
                <a:bodyPr/>
                <a:lstStyle/>
                <a:p>
                  <a:pPr>
                    <a:defRPr sz="1800" b="1">
                      <a:latin typeface="+mj-lt"/>
                    </a:defRPr>
                  </a:pPr>
                  <a:r>
                    <a:rPr lang="en-US" sz="1800" dirty="0">
                      <a:latin typeface="+mj-lt"/>
                    </a:rPr>
                    <a:t>Millions  of  Units</a:t>
                  </a:r>
                </a:p>
              </c:rich>
            </c:tx>
          </c:dispUnitsLbl>
        </c:dispUnits>
      </c:valAx>
      <c:spPr>
        <a:noFill/>
        <a:ln w="25400">
          <a:noFill/>
        </a:ln>
      </c:spPr>
    </c:plotArea>
    <c:plotVisOnly val="1"/>
    <c:dispBlanksAs val="gap"/>
    <c:showDLblsOverMax val="0"/>
  </c:chart>
  <c:spPr>
    <a:noFill/>
    <a:ln w="2203">
      <a:noFill/>
      <a:prstDash val="solid"/>
    </a:ln>
  </c:spPr>
  <c:txPr>
    <a:bodyPr/>
    <a:lstStyle/>
    <a:p>
      <a:pPr>
        <a:defRPr sz="1400" b="0" i="0" u="none" strike="noStrike" baseline="0">
          <a:solidFill>
            <a:srgbClr val="000000"/>
          </a:solidFill>
          <a:latin typeface="Arial"/>
          <a:ea typeface="Calibri"/>
          <a:cs typeface="Arial"/>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Sheet3!$F$4</c:f>
              <c:strCache>
                <c:ptCount val="1"/>
                <c:pt idx="0">
                  <c:v>0 to 5</c:v>
                </c:pt>
              </c:strCache>
            </c:strRef>
          </c:tx>
          <c:spPr>
            <a:ln w="76200">
              <a:solidFill>
                <a:srgbClr val="C00000"/>
              </a:solidFill>
            </a:ln>
          </c:spPr>
          <c:marker>
            <c:symbol val="none"/>
          </c:marker>
          <c:cat>
            <c:numRef>
              <c:f>Sheet3!$E$5:$E$24</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Sheet3!$F$5:$F$24</c:f>
              <c:numCache>
                <c:formatCode>#,##0</c:formatCode>
                <c:ptCount val="20"/>
                <c:pt idx="0">
                  <c:v>83702555</c:v>
                </c:pt>
                <c:pt idx="1">
                  <c:v>85050100</c:v>
                </c:pt>
                <c:pt idx="2">
                  <c:v>86497223</c:v>
                </c:pt>
                <c:pt idx="3">
                  <c:v>86782507</c:v>
                </c:pt>
                <c:pt idx="4">
                  <c:v>85967349</c:v>
                </c:pt>
                <c:pt idx="5">
                  <c:v>85623294</c:v>
                </c:pt>
                <c:pt idx="6">
                  <c:v>84327927</c:v>
                </c:pt>
                <c:pt idx="7">
                  <c:v>80744299</c:v>
                </c:pt>
                <c:pt idx="8">
                  <c:v>74116929</c:v>
                </c:pt>
                <c:pt idx="9">
                  <c:v>68725689</c:v>
                </c:pt>
                <c:pt idx="10">
                  <c:v>64982856</c:v>
                </c:pt>
                <c:pt idx="11">
                  <c:v>62551180</c:v>
                </c:pt>
                <c:pt idx="12">
                  <c:v>63367692</c:v>
                </c:pt>
                <c:pt idx="13">
                  <c:v>69766239</c:v>
                </c:pt>
                <c:pt idx="14">
                  <c:v>75389476</c:v>
                </c:pt>
                <c:pt idx="15">
                  <c:v>80607299</c:v>
                </c:pt>
                <c:pt idx="16">
                  <c:v>83888455</c:v>
                </c:pt>
                <c:pt idx="17">
                  <c:v>86004346</c:v>
                </c:pt>
                <c:pt idx="18">
                  <c:v>87505738</c:v>
                </c:pt>
                <c:pt idx="19">
                  <c:v>87659018</c:v>
                </c:pt>
              </c:numCache>
            </c:numRef>
          </c:val>
          <c:smooth val="0"/>
          <c:extLst>
            <c:ext xmlns:c16="http://schemas.microsoft.com/office/drawing/2014/chart" uri="{C3380CC4-5D6E-409C-BE32-E72D297353CC}">
              <c16:uniqueId val="{00000000-6735-4FC1-AF5E-1548728D9A26}"/>
            </c:ext>
          </c:extLst>
        </c:ser>
        <c:ser>
          <c:idx val="1"/>
          <c:order val="1"/>
          <c:tx>
            <c:strRef>
              <c:f>Sheet3!$G$4</c:f>
              <c:strCache>
                <c:ptCount val="1"/>
                <c:pt idx="0">
                  <c:v>6 to 11</c:v>
                </c:pt>
              </c:strCache>
            </c:strRef>
          </c:tx>
          <c:spPr>
            <a:ln w="76200">
              <a:solidFill>
                <a:srgbClr val="002060"/>
              </a:solidFill>
            </a:ln>
          </c:spPr>
          <c:marker>
            <c:symbol val="none"/>
          </c:marker>
          <c:cat>
            <c:numRef>
              <c:f>Sheet3!$E$5:$E$24</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Sheet3!$G$5:$G$24</c:f>
              <c:numCache>
                <c:formatCode>#,##0</c:formatCode>
                <c:ptCount val="20"/>
                <c:pt idx="0">
                  <c:v>75265167</c:v>
                </c:pt>
                <c:pt idx="1">
                  <c:v>77479944</c:v>
                </c:pt>
                <c:pt idx="2">
                  <c:v>79643231</c:v>
                </c:pt>
                <c:pt idx="3">
                  <c:v>82021622</c:v>
                </c:pt>
                <c:pt idx="4">
                  <c:v>84675696</c:v>
                </c:pt>
                <c:pt idx="5">
                  <c:v>85662652</c:v>
                </c:pt>
                <c:pt idx="6">
                  <c:v>88646389</c:v>
                </c:pt>
                <c:pt idx="7">
                  <c:v>89961429</c:v>
                </c:pt>
                <c:pt idx="8">
                  <c:v>91245953</c:v>
                </c:pt>
                <c:pt idx="9">
                  <c:v>91664128</c:v>
                </c:pt>
                <c:pt idx="10">
                  <c:v>90015607</c:v>
                </c:pt>
                <c:pt idx="11">
                  <c:v>89116351</c:v>
                </c:pt>
                <c:pt idx="12">
                  <c:v>87287556</c:v>
                </c:pt>
                <c:pt idx="13">
                  <c:v>80985131</c:v>
                </c:pt>
                <c:pt idx="14">
                  <c:v>76244936</c:v>
                </c:pt>
                <c:pt idx="15">
                  <c:v>72677136</c:v>
                </c:pt>
                <c:pt idx="16">
                  <c:v>71076009</c:v>
                </c:pt>
                <c:pt idx="17">
                  <c:v>71171749</c:v>
                </c:pt>
                <c:pt idx="18">
                  <c:v>72775580</c:v>
                </c:pt>
                <c:pt idx="19">
                  <c:v>79765872</c:v>
                </c:pt>
              </c:numCache>
            </c:numRef>
          </c:val>
          <c:smooth val="0"/>
          <c:extLst>
            <c:ext xmlns:c16="http://schemas.microsoft.com/office/drawing/2014/chart" uri="{C3380CC4-5D6E-409C-BE32-E72D297353CC}">
              <c16:uniqueId val="{00000001-6735-4FC1-AF5E-1548728D9A26}"/>
            </c:ext>
          </c:extLst>
        </c:ser>
        <c:ser>
          <c:idx val="2"/>
          <c:order val="2"/>
          <c:tx>
            <c:strRef>
              <c:f>Sheet3!$H$4</c:f>
              <c:strCache>
                <c:ptCount val="1"/>
                <c:pt idx="0">
                  <c:v>12+</c:v>
                </c:pt>
              </c:strCache>
            </c:strRef>
          </c:tx>
          <c:spPr>
            <a:ln w="76200">
              <a:solidFill>
                <a:srgbClr val="00B050"/>
              </a:solidFill>
            </a:ln>
          </c:spPr>
          <c:marker>
            <c:symbol val="none"/>
          </c:marker>
          <c:cat>
            <c:numRef>
              <c:f>Sheet3!$E$5:$E$24</c:f>
              <c:numCache>
                <c:formatCode>General</c:formatCode>
                <c:ptCount val="20"/>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numCache>
            </c:numRef>
          </c:cat>
          <c:val>
            <c:numRef>
              <c:f>Sheet3!$H$5:$H$24</c:f>
              <c:numCache>
                <c:formatCode>#,##0</c:formatCode>
                <c:ptCount val="20"/>
                <c:pt idx="0">
                  <c:v>71407125</c:v>
                </c:pt>
                <c:pt idx="1">
                  <c:v>72554291</c:v>
                </c:pt>
                <c:pt idx="2">
                  <c:v>72964427</c:v>
                </c:pt>
                <c:pt idx="3">
                  <c:v>74083807</c:v>
                </c:pt>
                <c:pt idx="4">
                  <c:v>75537298</c:v>
                </c:pt>
                <c:pt idx="5">
                  <c:v>77877011</c:v>
                </c:pt>
                <c:pt idx="6">
                  <c:v>78775895</c:v>
                </c:pt>
                <c:pt idx="7">
                  <c:v>81311787</c:v>
                </c:pt>
                <c:pt idx="8">
                  <c:v>83932315</c:v>
                </c:pt>
                <c:pt idx="9">
                  <c:v>88951031</c:v>
                </c:pt>
                <c:pt idx="10">
                  <c:v>93590952</c:v>
                </c:pt>
                <c:pt idx="11">
                  <c:v>97051362</c:v>
                </c:pt>
                <c:pt idx="12">
                  <c:v>101809593</c:v>
                </c:pt>
                <c:pt idx="13">
                  <c:v>107019377</c:v>
                </c:pt>
                <c:pt idx="14">
                  <c:v>112300016</c:v>
                </c:pt>
                <c:pt idx="15">
                  <c:v>116966992</c:v>
                </c:pt>
                <c:pt idx="16">
                  <c:v>120790443</c:v>
                </c:pt>
                <c:pt idx="17">
                  <c:v>124176760</c:v>
                </c:pt>
                <c:pt idx="18">
                  <c:v>126203619</c:v>
                </c:pt>
                <c:pt idx="19">
                  <c:v>123838118</c:v>
                </c:pt>
              </c:numCache>
            </c:numRef>
          </c:val>
          <c:smooth val="0"/>
          <c:extLst>
            <c:ext xmlns:c16="http://schemas.microsoft.com/office/drawing/2014/chart" uri="{C3380CC4-5D6E-409C-BE32-E72D297353CC}">
              <c16:uniqueId val="{00000002-6735-4FC1-AF5E-1548728D9A26}"/>
            </c:ext>
          </c:extLst>
        </c:ser>
        <c:dLbls>
          <c:showLegendKey val="0"/>
          <c:showVal val="0"/>
          <c:showCatName val="0"/>
          <c:showSerName val="0"/>
          <c:showPercent val="0"/>
          <c:showBubbleSize val="0"/>
        </c:dLbls>
        <c:smooth val="0"/>
        <c:axId val="124584320"/>
        <c:axId val="124585856"/>
      </c:lineChart>
      <c:catAx>
        <c:axId val="124584320"/>
        <c:scaling>
          <c:orientation val="minMax"/>
        </c:scaling>
        <c:delete val="0"/>
        <c:axPos val="b"/>
        <c:numFmt formatCode="General" sourceLinked="1"/>
        <c:majorTickMark val="out"/>
        <c:minorTickMark val="none"/>
        <c:tickLblPos val="nextTo"/>
        <c:txPr>
          <a:bodyPr/>
          <a:lstStyle/>
          <a:p>
            <a:pPr>
              <a:defRPr sz="1200" b="1"/>
            </a:pPr>
            <a:endParaRPr lang="en-US"/>
          </a:p>
        </c:txPr>
        <c:crossAx val="124585856"/>
        <c:crosses val="autoZero"/>
        <c:auto val="1"/>
        <c:lblAlgn val="ctr"/>
        <c:lblOffset val="100"/>
        <c:noMultiLvlLbl val="0"/>
      </c:catAx>
      <c:valAx>
        <c:axId val="124585856"/>
        <c:scaling>
          <c:orientation val="minMax"/>
          <c:max val="130000000"/>
          <c:min val="40000000"/>
        </c:scaling>
        <c:delete val="0"/>
        <c:axPos val="l"/>
        <c:majorGridlines/>
        <c:numFmt formatCode="#,##0" sourceLinked="1"/>
        <c:majorTickMark val="out"/>
        <c:minorTickMark val="none"/>
        <c:tickLblPos val="nextTo"/>
        <c:txPr>
          <a:bodyPr/>
          <a:lstStyle/>
          <a:p>
            <a:pPr>
              <a:defRPr sz="1200" b="1"/>
            </a:pPr>
            <a:endParaRPr lang="en-US"/>
          </a:p>
        </c:txPr>
        <c:crossAx val="124584320"/>
        <c:crosses val="autoZero"/>
        <c:crossBetween val="between"/>
      </c:valAx>
    </c:plotArea>
    <c:legend>
      <c:legendPos val="b"/>
      <c:overlay val="0"/>
      <c:txPr>
        <a:bodyPr/>
        <a:lstStyle/>
        <a:p>
          <a:pPr>
            <a:defRPr sz="1200" b="1"/>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rPr>
              <a:t>U.S. Passenger Cars</a:t>
            </a:r>
          </a:p>
        </c:rich>
      </c:tx>
      <c:layout>
        <c:manualLayout>
          <c:xMode val="edge"/>
          <c:yMode val="edge"/>
          <c:x val="0.1969799074821337"/>
          <c:y val="4.0383776256842901E-3"/>
        </c:manualLayout>
      </c:layout>
      <c:overlay val="0"/>
      <c:spPr>
        <a:noFill/>
        <a:ln>
          <a:noFill/>
        </a:ln>
        <a:effectLst/>
      </c:spPr>
    </c:title>
    <c:autoTitleDeleted val="0"/>
    <c:plotArea>
      <c:layout>
        <c:manualLayout>
          <c:layoutTarget val="inner"/>
          <c:xMode val="edge"/>
          <c:yMode val="edge"/>
          <c:x val="0.15549147306705635"/>
          <c:y val="8.9217632195998653E-2"/>
          <c:w val="0.69864400115685299"/>
          <c:h val="0.75480676588110418"/>
        </c:manualLayout>
      </c:layout>
      <c:barChart>
        <c:barDir val="col"/>
        <c:grouping val="clustered"/>
        <c:varyColors val="0"/>
        <c:ser>
          <c:idx val="0"/>
          <c:order val="0"/>
          <c:tx>
            <c:strRef>
              <c:f>Sheet1!$A$2</c:f>
              <c:strCache>
                <c:ptCount val="1"/>
                <c:pt idx="0">
                  <c:v>Weighted Average FE (US/mpg) (Combined)</c:v>
                </c:pt>
              </c:strCache>
            </c:strRef>
          </c:tx>
          <c:spPr>
            <a:solidFill>
              <a:schemeClr val="accent1"/>
            </a:solidFill>
            <a:ln>
              <a:noFill/>
            </a:ln>
            <a:effectLst/>
          </c:spPr>
          <c:invertIfNegative val="0"/>
          <c:cat>
            <c:strRef>
              <c:f>Sheet1!$B$1:$M$1</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strCache>
            </c:strRef>
          </c:cat>
          <c:val>
            <c:numRef>
              <c:f>Sheet1!$B$2:$M$2</c:f>
              <c:numCache>
                <c:formatCode>General</c:formatCode>
                <c:ptCount val="12"/>
                <c:pt idx="0">
                  <c:v>38.583216726000003</c:v>
                </c:pt>
                <c:pt idx="1">
                  <c:v>39.373524420999999</c:v>
                </c:pt>
                <c:pt idx="2">
                  <c:v>39.203521285000001</c:v>
                </c:pt>
                <c:pt idx="3">
                  <c:v>39.990616723000002</c:v>
                </c:pt>
                <c:pt idx="4">
                  <c:v>39.5760741</c:v>
                </c:pt>
                <c:pt idx="5">
                  <c:v>40.315946425</c:v>
                </c:pt>
                <c:pt idx="6">
                  <c:v>40.941383604000002</c:v>
                </c:pt>
                <c:pt idx="7">
                  <c:v>41.283027961999998</c:v>
                </c:pt>
                <c:pt idx="8">
                  <c:v>42.875029951999998</c:v>
                </c:pt>
                <c:pt idx="9">
                  <c:v>42.777386307</c:v>
                </c:pt>
                <c:pt idx="10">
                  <c:v>43.522358441000002</c:v>
                </c:pt>
                <c:pt idx="11">
                  <c:v>44.773401534999998</c:v>
                </c:pt>
              </c:numCache>
            </c:numRef>
          </c:val>
          <c:extLst>
            <c:ext xmlns:c16="http://schemas.microsoft.com/office/drawing/2014/chart" uri="{C3380CC4-5D6E-409C-BE32-E72D297353CC}">
              <c16:uniqueId val="{00000000-D63E-4FC9-BCC3-5AC11CBB50A4}"/>
            </c:ext>
          </c:extLst>
        </c:ser>
        <c:dLbls>
          <c:showLegendKey val="0"/>
          <c:showVal val="0"/>
          <c:showCatName val="0"/>
          <c:showSerName val="0"/>
          <c:showPercent val="0"/>
          <c:showBubbleSize val="0"/>
        </c:dLbls>
        <c:gapWidth val="150"/>
        <c:overlap val="-27"/>
        <c:axId val="124809600"/>
        <c:axId val="181061504"/>
      </c:barChart>
      <c:lineChart>
        <c:grouping val="standard"/>
        <c:varyColors val="0"/>
        <c:ser>
          <c:idx val="1"/>
          <c:order val="1"/>
          <c:tx>
            <c:strRef>
              <c:f>Sheet1!$A$3</c:f>
              <c:strCache>
                <c:ptCount val="1"/>
                <c:pt idx="0">
                  <c:v>Weighted Average FE Target (US/mpg) (Combined)</c:v>
                </c:pt>
              </c:strCache>
            </c:strRef>
          </c:tx>
          <c:spPr>
            <a:ln w="28575" cap="rnd">
              <a:solidFill>
                <a:schemeClr val="accent2"/>
              </a:solidFill>
              <a:round/>
            </a:ln>
            <a:effectLst/>
          </c:spPr>
          <c:marker>
            <c:symbol val="none"/>
          </c:marker>
          <c:cat>
            <c:strRef>
              <c:f>Sheet1!$B$1:$M$1</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strCache>
            </c:strRef>
          </c:cat>
          <c:val>
            <c:numRef>
              <c:f>Sheet1!$B$3:$M$3</c:f>
              <c:numCache>
                <c:formatCode>General</c:formatCode>
                <c:ptCount val="12"/>
                <c:pt idx="0">
                  <c:v>33.557530493999998</c:v>
                </c:pt>
                <c:pt idx="1">
                  <c:v>34.398752788000003</c:v>
                </c:pt>
                <c:pt idx="2">
                  <c:v>35.476956633999997</c:v>
                </c:pt>
                <c:pt idx="3">
                  <c:v>37.751430112999998</c:v>
                </c:pt>
                <c:pt idx="4">
                  <c:v>39.027123969000002</c:v>
                </c:pt>
                <c:pt idx="5">
                  <c:v>40.468726713000002</c:v>
                </c:pt>
                <c:pt idx="6">
                  <c:v>42.194396761</c:v>
                </c:pt>
                <c:pt idx="7">
                  <c:v>44.161560111999997</c:v>
                </c:pt>
                <c:pt idx="8">
                  <c:v>45.988213954000003</c:v>
                </c:pt>
                <c:pt idx="9">
                  <c:v>48.178677509000003</c:v>
                </c:pt>
                <c:pt idx="10">
                  <c:v>50.612393341999997</c:v>
                </c:pt>
                <c:pt idx="11">
                  <c:v>52.995441249999999</c:v>
                </c:pt>
              </c:numCache>
            </c:numRef>
          </c:val>
          <c:smooth val="0"/>
          <c:extLst>
            <c:ext xmlns:c16="http://schemas.microsoft.com/office/drawing/2014/chart" uri="{C3380CC4-5D6E-409C-BE32-E72D297353CC}">
              <c16:uniqueId val="{00000001-D63E-4FC9-BCC3-5AC11CBB50A4}"/>
            </c:ext>
          </c:extLst>
        </c:ser>
        <c:dLbls>
          <c:showLegendKey val="0"/>
          <c:showVal val="0"/>
          <c:showCatName val="0"/>
          <c:showSerName val="0"/>
          <c:showPercent val="0"/>
          <c:showBubbleSize val="0"/>
        </c:dLbls>
        <c:marker val="1"/>
        <c:smooth val="0"/>
        <c:axId val="126151296"/>
        <c:axId val="124810752"/>
      </c:lineChart>
      <c:catAx>
        <c:axId val="12480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81061504"/>
        <c:crosses val="autoZero"/>
        <c:auto val="1"/>
        <c:lblAlgn val="ctr"/>
        <c:lblOffset val="100"/>
        <c:noMultiLvlLbl val="0"/>
      </c:catAx>
      <c:valAx>
        <c:axId val="181061504"/>
        <c:scaling>
          <c:orientation val="minMax"/>
          <c:max val="6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000" b="1" dirty="0">
                    <a:solidFill>
                      <a:schemeClr val="tx1"/>
                    </a:solidFill>
                  </a:rPr>
                  <a:t>Fuel</a:t>
                </a:r>
                <a:r>
                  <a:rPr lang="en-US" sz="1000" b="1" baseline="0" dirty="0">
                    <a:solidFill>
                      <a:schemeClr val="tx1"/>
                    </a:solidFill>
                  </a:rPr>
                  <a:t> Economy</a:t>
                </a:r>
                <a:endParaRPr lang="en-US" sz="1000" b="1" dirty="0">
                  <a:solidFill>
                    <a:schemeClr val="tx1"/>
                  </a:solidFill>
                </a:endParaRPr>
              </a:p>
            </c:rich>
          </c:tx>
          <c:layout>
            <c:manualLayout>
              <c:xMode val="edge"/>
              <c:yMode val="edge"/>
              <c:x val="0"/>
              <c:y val="0.3408751737019713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4809600"/>
        <c:crosses val="autoZero"/>
        <c:crossBetween val="between"/>
      </c:valAx>
      <c:valAx>
        <c:axId val="124810752"/>
        <c:scaling>
          <c:orientation val="minMax"/>
          <c:min val="0"/>
        </c:scaling>
        <c:delete val="1"/>
        <c:axPos val="r"/>
        <c:numFmt formatCode="General" sourceLinked="1"/>
        <c:majorTickMark val="out"/>
        <c:minorTickMark val="none"/>
        <c:tickLblPos val="nextTo"/>
        <c:crossAx val="126151296"/>
        <c:crosses val="max"/>
        <c:crossBetween val="between"/>
      </c:valAx>
      <c:catAx>
        <c:axId val="126151296"/>
        <c:scaling>
          <c:orientation val="minMax"/>
        </c:scaling>
        <c:delete val="1"/>
        <c:axPos val="b"/>
        <c:numFmt formatCode="General" sourceLinked="1"/>
        <c:majorTickMark val="out"/>
        <c:minorTickMark val="none"/>
        <c:tickLblPos val="nextTo"/>
        <c:crossAx val="12481075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sz="1400" b="1" dirty="0">
                <a:solidFill>
                  <a:schemeClr val="tx1"/>
                </a:solidFill>
              </a:rPr>
              <a:t>U.S. Light Trucks</a:t>
            </a:r>
          </a:p>
        </c:rich>
      </c:tx>
      <c:layout>
        <c:manualLayout>
          <c:xMode val="edge"/>
          <c:yMode val="edge"/>
          <c:x val="0.20632589051899031"/>
          <c:y val="3.3117130335465232E-3"/>
        </c:manualLayout>
      </c:layout>
      <c:overlay val="0"/>
      <c:spPr>
        <a:noFill/>
        <a:ln>
          <a:noFill/>
        </a:ln>
        <a:effectLst/>
      </c:spPr>
    </c:title>
    <c:autoTitleDeleted val="0"/>
    <c:plotArea>
      <c:layout>
        <c:manualLayout>
          <c:layoutTarget val="inner"/>
          <c:xMode val="edge"/>
          <c:yMode val="edge"/>
          <c:x val="0.15888106534114371"/>
          <c:y val="8.9217632195998653E-2"/>
          <c:w val="0.6945308899509568"/>
          <c:h val="0.75480676588110418"/>
        </c:manualLayout>
      </c:layout>
      <c:barChart>
        <c:barDir val="col"/>
        <c:grouping val="clustered"/>
        <c:varyColors val="0"/>
        <c:ser>
          <c:idx val="0"/>
          <c:order val="0"/>
          <c:tx>
            <c:strRef>
              <c:f>Sheet1!$A$2</c:f>
              <c:strCache>
                <c:ptCount val="1"/>
                <c:pt idx="0">
                  <c:v>Weighted Average FE (US/mpg) (Combined)</c:v>
                </c:pt>
              </c:strCache>
            </c:strRef>
          </c:tx>
          <c:spPr>
            <a:solidFill>
              <a:schemeClr val="accent1"/>
            </a:solidFill>
            <a:ln>
              <a:noFill/>
            </a:ln>
            <a:effectLst/>
          </c:spPr>
          <c:invertIfNegative val="0"/>
          <c:cat>
            <c:strRef>
              <c:f>Sheet1!$B$1:$M$1</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strCache>
            </c:strRef>
          </c:cat>
          <c:val>
            <c:numRef>
              <c:f>Sheet1!$B$2:$M$2</c:f>
              <c:numCache>
                <c:formatCode>General</c:formatCode>
                <c:ptCount val="12"/>
                <c:pt idx="0">
                  <c:v>27.340876944000001</c:v>
                </c:pt>
                <c:pt idx="1">
                  <c:v>27.493182493999999</c:v>
                </c:pt>
                <c:pt idx="2">
                  <c:v>28.266013308000002</c:v>
                </c:pt>
                <c:pt idx="3">
                  <c:v>28.162215365000002</c:v>
                </c:pt>
                <c:pt idx="4">
                  <c:v>28.904180512</c:v>
                </c:pt>
                <c:pt idx="5">
                  <c:v>30.497629386</c:v>
                </c:pt>
                <c:pt idx="6">
                  <c:v>30.503086565</c:v>
                </c:pt>
                <c:pt idx="7">
                  <c:v>31.493746217999998</c:v>
                </c:pt>
                <c:pt idx="8">
                  <c:v>32.137494527999998</c:v>
                </c:pt>
                <c:pt idx="9">
                  <c:v>32.465411113000002</c:v>
                </c:pt>
                <c:pt idx="10">
                  <c:v>33.026109024999997</c:v>
                </c:pt>
                <c:pt idx="11">
                  <c:v>33.505721911000002</c:v>
                </c:pt>
              </c:numCache>
            </c:numRef>
          </c:val>
          <c:extLst>
            <c:ext xmlns:c16="http://schemas.microsoft.com/office/drawing/2014/chart" uri="{C3380CC4-5D6E-409C-BE32-E72D297353CC}">
              <c16:uniqueId val="{00000000-4599-4D0E-8A53-026788DB68BF}"/>
            </c:ext>
          </c:extLst>
        </c:ser>
        <c:dLbls>
          <c:showLegendKey val="0"/>
          <c:showVal val="0"/>
          <c:showCatName val="0"/>
          <c:showSerName val="0"/>
          <c:showPercent val="0"/>
          <c:showBubbleSize val="0"/>
        </c:dLbls>
        <c:gapWidth val="150"/>
        <c:overlap val="-27"/>
        <c:axId val="181012352"/>
        <c:axId val="181063040"/>
      </c:barChart>
      <c:lineChart>
        <c:grouping val="standard"/>
        <c:varyColors val="0"/>
        <c:ser>
          <c:idx val="1"/>
          <c:order val="1"/>
          <c:tx>
            <c:strRef>
              <c:f>Sheet1!$A$3</c:f>
              <c:strCache>
                <c:ptCount val="1"/>
                <c:pt idx="0">
                  <c:v>Weighted Average FE Target (US/mpg) (Combined)</c:v>
                </c:pt>
              </c:strCache>
            </c:strRef>
          </c:tx>
          <c:spPr>
            <a:ln w="28575" cap="rnd">
              <a:solidFill>
                <a:schemeClr val="accent2"/>
              </a:solidFill>
              <a:round/>
            </a:ln>
            <a:effectLst/>
          </c:spPr>
          <c:marker>
            <c:symbol val="none"/>
          </c:marker>
          <c:cat>
            <c:strRef>
              <c:f>Sheet1!$B$1:$M$1</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2025</c:v>
                </c:pt>
              </c:strCache>
            </c:strRef>
          </c:cat>
          <c:val>
            <c:numRef>
              <c:f>Sheet1!$B$3:$M$3</c:f>
              <c:numCache>
                <c:formatCode>General</c:formatCode>
                <c:ptCount val="12"/>
                <c:pt idx="0">
                  <c:v>26.901560185000001</c:v>
                </c:pt>
                <c:pt idx="1">
                  <c:v>26.524875313999999</c:v>
                </c:pt>
                <c:pt idx="2">
                  <c:v>28.451302004999999</c:v>
                </c:pt>
                <c:pt idx="3">
                  <c:v>28.943868705</c:v>
                </c:pt>
                <c:pt idx="4">
                  <c:v>29.821210149999999</c:v>
                </c:pt>
                <c:pt idx="5">
                  <c:v>32.381091157999997</c:v>
                </c:pt>
                <c:pt idx="6">
                  <c:v>31.405504169</c:v>
                </c:pt>
                <c:pt idx="7">
                  <c:v>34.195071333000001</c:v>
                </c:pt>
                <c:pt idx="8">
                  <c:v>35.927552269000003</c:v>
                </c:pt>
                <c:pt idx="9">
                  <c:v>37.262652948000003</c:v>
                </c:pt>
                <c:pt idx="10">
                  <c:v>39.607474353999997</c:v>
                </c:pt>
                <c:pt idx="11">
                  <c:v>41.364119328999998</c:v>
                </c:pt>
              </c:numCache>
            </c:numRef>
          </c:val>
          <c:smooth val="0"/>
          <c:extLst>
            <c:ext xmlns:c16="http://schemas.microsoft.com/office/drawing/2014/chart" uri="{C3380CC4-5D6E-409C-BE32-E72D297353CC}">
              <c16:uniqueId val="{00000001-4599-4D0E-8A53-026788DB68BF}"/>
            </c:ext>
          </c:extLst>
        </c:ser>
        <c:dLbls>
          <c:showLegendKey val="0"/>
          <c:showVal val="0"/>
          <c:showCatName val="0"/>
          <c:showSerName val="0"/>
          <c:showPercent val="0"/>
          <c:showBubbleSize val="0"/>
        </c:dLbls>
        <c:marker val="1"/>
        <c:smooth val="0"/>
        <c:axId val="181083136"/>
        <c:axId val="181081600"/>
      </c:lineChart>
      <c:catAx>
        <c:axId val="18101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181063040"/>
        <c:crosses val="autoZero"/>
        <c:auto val="1"/>
        <c:lblAlgn val="ctr"/>
        <c:lblOffset val="100"/>
        <c:noMultiLvlLbl val="0"/>
      </c:catAx>
      <c:valAx>
        <c:axId val="181063040"/>
        <c:scaling>
          <c:orientation val="minMax"/>
          <c:max val="4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000" b="1" dirty="0">
                    <a:solidFill>
                      <a:schemeClr val="tx1"/>
                    </a:solidFill>
                  </a:rPr>
                  <a:t>Fuel Economy</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81012352"/>
        <c:crosses val="autoZero"/>
        <c:crossBetween val="between"/>
      </c:valAx>
      <c:valAx>
        <c:axId val="181081600"/>
        <c:scaling>
          <c:orientation val="minMax"/>
          <c:min val="0"/>
        </c:scaling>
        <c:delete val="1"/>
        <c:axPos val="r"/>
        <c:numFmt formatCode="General" sourceLinked="1"/>
        <c:majorTickMark val="out"/>
        <c:minorTickMark val="none"/>
        <c:tickLblPos val="nextTo"/>
        <c:crossAx val="181083136"/>
        <c:crosses val="max"/>
        <c:crossBetween val="between"/>
      </c:valAx>
      <c:catAx>
        <c:axId val="181083136"/>
        <c:scaling>
          <c:orientation val="minMax"/>
        </c:scaling>
        <c:delete val="1"/>
        <c:axPos val="b"/>
        <c:numFmt formatCode="General" sourceLinked="1"/>
        <c:majorTickMark val="out"/>
        <c:minorTickMark val="none"/>
        <c:tickLblPos val="nextTo"/>
        <c:crossAx val="18108160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Propulsion</a:t>
            </a:r>
            <a:r>
              <a:rPr lang="en-US" baseline="0" dirty="0">
                <a:solidFill>
                  <a:schemeClr val="tx1"/>
                </a:solidFill>
              </a:rPr>
              <a:t> Systems – N.A. Production</a:t>
            </a:r>
            <a:endParaRPr lang="en-US" dirty="0">
              <a:solidFill>
                <a:schemeClr val="tx1"/>
              </a:solidFill>
            </a:endParaRPr>
          </a:p>
        </c:rich>
      </c:tx>
      <c:layout>
        <c:manualLayout>
          <c:xMode val="edge"/>
          <c:yMode val="edge"/>
          <c:x val="0.13420637077019248"/>
          <c:y val="0"/>
        </c:manualLayout>
      </c:layout>
      <c:overlay val="0"/>
      <c:spPr>
        <a:noFill/>
        <a:ln>
          <a:noFill/>
        </a:ln>
        <a:effectLst/>
      </c:spPr>
    </c:title>
    <c:autoTitleDeleted val="0"/>
    <c:plotArea>
      <c:layout>
        <c:manualLayout>
          <c:layoutTarget val="inner"/>
          <c:xMode val="edge"/>
          <c:yMode val="edge"/>
          <c:x val="0.11167462795149821"/>
          <c:y val="0.12900606653927882"/>
          <c:w val="0.86536281416748728"/>
          <c:h val="0.60215102266265386"/>
        </c:manualLayout>
      </c:layout>
      <c:barChart>
        <c:barDir val="col"/>
        <c:grouping val="percentStacked"/>
        <c:varyColors val="0"/>
        <c:ser>
          <c:idx val="0"/>
          <c:order val="0"/>
          <c:tx>
            <c:strRef>
              <c:f>Sheet1!$A$2</c:f>
              <c:strCache>
                <c:ptCount val="1"/>
                <c:pt idx="0">
                  <c:v>BEV</c:v>
                </c:pt>
              </c:strCache>
            </c:strRef>
          </c:tx>
          <c:spPr>
            <a:solidFill>
              <a:schemeClr val="accent1"/>
            </a:solidFill>
            <a:ln>
              <a:noFill/>
            </a:ln>
            <a:effectLst/>
            <a:scene3d>
              <a:camera prst="orthographicFront"/>
              <a:lightRig rig="threePt" dir="t"/>
            </a:scene3d>
            <a:sp3d>
              <a:bevelT/>
            </a:sp3d>
          </c:spPr>
          <c:invertIfNegative val="0"/>
          <c:cat>
            <c:strRef>
              <c:f>Sheet1!$B$1:$O$1</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Sheet1!$B$2:$O$2</c:f>
              <c:numCache>
                <c:formatCode>General</c:formatCode>
                <c:ptCount val="14"/>
                <c:pt idx="0">
                  <c:v>723</c:v>
                </c:pt>
                <c:pt idx="1">
                  <c:v>1496</c:v>
                </c:pt>
                <c:pt idx="2">
                  <c:v>4251</c:v>
                </c:pt>
                <c:pt idx="3">
                  <c:v>54768</c:v>
                </c:pt>
                <c:pt idx="4">
                  <c:v>76336</c:v>
                </c:pt>
                <c:pt idx="5">
                  <c:v>75334</c:v>
                </c:pt>
                <c:pt idx="6">
                  <c:v>103742</c:v>
                </c:pt>
                <c:pt idx="7">
                  <c:v>146591</c:v>
                </c:pt>
                <c:pt idx="8">
                  <c:v>294109</c:v>
                </c:pt>
                <c:pt idx="9">
                  <c:v>349624</c:v>
                </c:pt>
                <c:pt idx="10">
                  <c:v>458890</c:v>
                </c:pt>
                <c:pt idx="11">
                  <c:v>514996</c:v>
                </c:pt>
                <c:pt idx="12">
                  <c:v>535848</c:v>
                </c:pt>
                <c:pt idx="13">
                  <c:v>539981</c:v>
                </c:pt>
              </c:numCache>
            </c:numRef>
          </c:val>
          <c:extLst>
            <c:ext xmlns:c16="http://schemas.microsoft.com/office/drawing/2014/chart" uri="{C3380CC4-5D6E-409C-BE32-E72D297353CC}">
              <c16:uniqueId val="{00000000-7F39-434B-8D67-2BA890094D47}"/>
            </c:ext>
          </c:extLst>
        </c:ser>
        <c:ser>
          <c:idx val="1"/>
          <c:order val="1"/>
          <c:tx>
            <c:strRef>
              <c:f>Sheet1!$A$3</c:f>
              <c:strCache>
                <c:ptCount val="1"/>
                <c:pt idx="0">
                  <c:v>Full Hybrid</c:v>
                </c:pt>
              </c:strCache>
            </c:strRef>
          </c:tx>
          <c:spPr>
            <a:solidFill>
              <a:schemeClr val="accent2"/>
            </a:solidFill>
            <a:ln>
              <a:noFill/>
            </a:ln>
            <a:effectLst/>
            <a:scene3d>
              <a:camera prst="orthographicFront"/>
              <a:lightRig rig="threePt" dir="t"/>
            </a:scene3d>
            <a:sp3d>
              <a:bevelT/>
            </a:sp3d>
          </c:spPr>
          <c:invertIfNegative val="0"/>
          <c:cat>
            <c:strRef>
              <c:f>Sheet1!$B$1:$O$1</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Sheet1!$B$3:$O$3</c:f>
              <c:numCache>
                <c:formatCode>General</c:formatCode>
                <c:ptCount val="14"/>
                <c:pt idx="0">
                  <c:v>116380</c:v>
                </c:pt>
                <c:pt idx="1">
                  <c:v>112737</c:v>
                </c:pt>
                <c:pt idx="2">
                  <c:v>172073</c:v>
                </c:pt>
                <c:pt idx="3">
                  <c:v>206192</c:v>
                </c:pt>
                <c:pt idx="4">
                  <c:v>201337</c:v>
                </c:pt>
                <c:pt idx="5">
                  <c:v>152622</c:v>
                </c:pt>
                <c:pt idx="6">
                  <c:v>254050</c:v>
                </c:pt>
                <c:pt idx="7">
                  <c:v>346740</c:v>
                </c:pt>
                <c:pt idx="8">
                  <c:v>470180</c:v>
                </c:pt>
                <c:pt idx="9">
                  <c:v>797423</c:v>
                </c:pt>
                <c:pt idx="10">
                  <c:v>1029664</c:v>
                </c:pt>
                <c:pt idx="11">
                  <c:v>1271004</c:v>
                </c:pt>
                <c:pt idx="12">
                  <c:v>1421093</c:v>
                </c:pt>
                <c:pt idx="13">
                  <c:v>1533759</c:v>
                </c:pt>
              </c:numCache>
            </c:numRef>
          </c:val>
          <c:extLst>
            <c:ext xmlns:c16="http://schemas.microsoft.com/office/drawing/2014/chart" uri="{C3380CC4-5D6E-409C-BE32-E72D297353CC}">
              <c16:uniqueId val="{00000001-7F39-434B-8D67-2BA890094D47}"/>
            </c:ext>
          </c:extLst>
        </c:ser>
        <c:ser>
          <c:idx val="2"/>
          <c:order val="2"/>
          <c:tx>
            <c:strRef>
              <c:f>Sheet1!$A$4</c:f>
              <c:strCache>
                <c:ptCount val="1"/>
                <c:pt idx="0">
                  <c:v>Mild Hybrid</c:v>
                </c:pt>
              </c:strCache>
            </c:strRef>
          </c:tx>
          <c:spPr>
            <a:solidFill>
              <a:schemeClr val="accent3"/>
            </a:solidFill>
            <a:ln>
              <a:noFill/>
            </a:ln>
            <a:effectLst/>
            <a:scene3d>
              <a:camera prst="orthographicFront"/>
              <a:lightRig rig="threePt" dir="t"/>
            </a:scene3d>
            <a:sp3d>
              <a:bevelT/>
            </a:sp3d>
          </c:spPr>
          <c:invertIfNegative val="0"/>
          <c:cat>
            <c:strRef>
              <c:f>Sheet1!$B$1:$O$1</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Sheet1!$B$4:$O$4</c:f>
              <c:numCache>
                <c:formatCode>General</c:formatCode>
                <c:ptCount val="14"/>
                <c:pt idx="0">
                  <c:v>202</c:v>
                </c:pt>
                <c:pt idx="1">
                  <c:v>4622</c:v>
                </c:pt>
                <c:pt idx="2">
                  <c:v>68226</c:v>
                </c:pt>
                <c:pt idx="3">
                  <c:v>61129</c:v>
                </c:pt>
                <c:pt idx="4">
                  <c:v>22372</c:v>
                </c:pt>
                <c:pt idx="5">
                  <c:v>16149</c:v>
                </c:pt>
                <c:pt idx="6">
                  <c:v>24637</c:v>
                </c:pt>
                <c:pt idx="7">
                  <c:v>48612</c:v>
                </c:pt>
                <c:pt idx="8">
                  <c:v>170184</c:v>
                </c:pt>
                <c:pt idx="9">
                  <c:v>422128</c:v>
                </c:pt>
                <c:pt idx="10">
                  <c:v>609069</c:v>
                </c:pt>
                <c:pt idx="11">
                  <c:v>650029</c:v>
                </c:pt>
                <c:pt idx="12">
                  <c:v>659516</c:v>
                </c:pt>
                <c:pt idx="13">
                  <c:v>804250</c:v>
                </c:pt>
              </c:numCache>
            </c:numRef>
          </c:val>
          <c:extLst>
            <c:ext xmlns:c16="http://schemas.microsoft.com/office/drawing/2014/chart" uri="{C3380CC4-5D6E-409C-BE32-E72D297353CC}">
              <c16:uniqueId val="{00000002-7F39-434B-8D67-2BA890094D47}"/>
            </c:ext>
          </c:extLst>
        </c:ser>
        <c:ser>
          <c:idx val="3"/>
          <c:order val="3"/>
          <c:tx>
            <c:strRef>
              <c:f>Sheet1!$A$5</c:f>
              <c:strCache>
                <c:ptCount val="1"/>
                <c:pt idx="0">
                  <c:v>Start/Stop</c:v>
                </c:pt>
              </c:strCache>
            </c:strRef>
          </c:tx>
          <c:spPr>
            <a:solidFill>
              <a:schemeClr val="accent4"/>
            </a:solidFill>
            <a:ln>
              <a:noFill/>
            </a:ln>
            <a:effectLst/>
            <a:scene3d>
              <a:camera prst="orthographicFront"/>
              <a:lightRig rig="threePt" dir="t"/>
            </a:scene3d>
            <a:sp3d>
              <a:bevelT/>
            </a:sp3d>
          </c:spPr>
          <c:invertIfNegative val="0"/>
          <c:cat>
            <c:strRef>
              <c:f>Sheet1!$B$1:$O$1</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Sheet1!$B$5:$O$5</c:f>
              <c:numCache>
                <c:formatCode>General</c:formatCode>
                <c:ptCount val="14"/>
                <c:pt idx="0">
                  <c:v>102631</c:v>
                </c:pt>
                <c:pt idx="1">
                  <c:v>252603</c:v>
                </c:pt>
                <c:pt idx="2">
                  <c:v>436930</c:v>
                </c:pt>
                <c:pt idx="3">
                  <c:v>586580</c:v>
                </c:pt>
                <c:pt idx="4">
                  <c:v>1168301</c:v>
                </c:pt>
                <c:pt idx="5">
                  <c:v>1888970</c:v>
                </c:pt>
                <c:pt idx="6">
                  <c:v>3481797</c:v>
                </c:pt>
                <c:pt idx="7">
                  <c:v>5366898</c:v>
                </c:pt>
                <c:pt idx="8">
                  <c:v>7112041</c:v>
                </c:pt>
                <c:pt idx="9">
                  <c:v>9875355</c:v>
                </c:pt>
                <c:pt idx="10">
                  <c:v>11000265</c:v>
                </c:pt>
                <c:pt idx="11">
                  <c:v>11490731</c:v>
                </c:pt>
                <c:pt idx="12">
                  <c:v>11624549</c:v>
                </c:pt>
                <c:pt idx="13">
                  <c:v>12146668</c:v>
                </c:pt>
              </c:numCache>
            </c:numRef>
          </c:val>
          <c:extLst>
            <c:ext xmlns:c16="http://schemas.microsoft.com/office/drawing/2014/chart" uri="{C3380CC4-5D6E-409C-BE32-E72D297353CC}">
              <c16:uniqueId val="{00000003-7F39-434B-8D67-2BA890094D47}"/>
            </c:ext>
          </c:extLst>
        </c:ser>
        <c:ser>
          <c:idx val="4"/>
          <c:order val="4"/>
          <c:tx>
            <c:strRef>
              <c:f>Sheet1!$A$6</c:f>
              <c:strCache>
                <c:ptCount val="1"/>
                <c:pt idx="0">
                  <c:v>ICE Only</c:v>
                </c:pt>
              </c:strCache>
            </c:strRef>
          </c:tx>
          <c:spPr>
            <a:solidFill>
              <a:schemeClr val="accent5"/>
            </a:solidFill>
            <a:ln>
              <a:noFill/>
            </a:ln>
            <a:effectLst/>
            <a:scene3d>
              <a:camera prst="orthographicFront"/>
              <a:lightRig rig="threePt" dir="t"/>
            </a:scene3d>
            <a:sp3d>
              <a:bevelT/>
            </a:sp3d>
          </c:spPr>
          <c:invertIfNegative val="0"/>
          <c:cat>
            <c:strRef>
              <c:f>Sheet1!$B$1:$O$1</c:f>
              <c:strCach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strCache>
            </c:strRef>
          </c:cat>
          <c:val>
            <c:numRef>
              <c:f>Sheet1!$B$6:$O$6</c:f>
              <c:numCache>
                <c:formatCode>General</c:formatCode>
                <c:ptCount val="14"/>
                <c:pt idx="0">
                  <c:v>10686166</c:v>
                </c:pt>
                <c:pt idx="1">
                  <c:v>11286280</c:v>
                </c:pt>
                <c:pt idx="2">
                  <c:v>12977593</c:v>
                </c:pt>
                <c:pt idx="3">
                  <c:v>13421669</c:v>
                </c:pt>
                <c:pt idx="4">
                  <c:v>13630172</c:v>
                </c:pt>
                <c:pt idx="5">
                  <c:v>13340570</c:v>
                </c:pt>
                <c:pt idx="6">
                  <c:v>12480038</c:v>
                </c:pt>
                <c:pt idx="7">
                  <c:v>10117777</c:v>
                </c:pt>
                <c:pt idx="8">
                  <c:v>8152739</c:v>
                </c:pt>
                <c:pt idx="9">
                  <c:v>5628815</c:v>
                </c:pt>
                <c:pt idx="10">
                  <c:v>4337103</c:v>
                </c:pt>
                <c:pt idx="11">
                  <c:v>4012204</c:v>
                </c:pt>
                <c:pt idx="12">
                  <c:v>3813499</c:v>
                </c:pt>
                <c:pt idx="13">
                  <c:v>3074697</c:v>
                </c:pt>
              </c:numCache>
            </c:numRef>
          </c:val>
          <c:extLst>
            <c:ext xmlns:c16="http://schemas.microsoft.com/office/drawing/2014/chart" uri="{C3380CC4-5D6E-409C-BE32-E72D297353CC}">
              <c16:uniqueId val="{00000004-7F39-434B-8D67-2BA890094D47}"/>
            </c:ext>
          </c:extLst>
        </c:ser>
        <c:dLbls>
          <c:showLegendKey val="0"/>
          <c:showVal val="0"/>
          <c:showCatName val="0"/>
          <c:showSerName val="0"/>
          <c:showPercent val="0"/>
          <c:showBubbleSize val="0"/>
        </c:dLbls>
        <c:gapWidth val="83"/>
        <c:overlap val="100"/>
        <c:axId val="185003008"/>
        <c:axId val="185008896"/>
      </c:barChart>
      <c:catAx>
        <c:axId val="18500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85008896"/>
        <c:crosses val="autoZero"/>
        <c:auto val="1"/>
        <c:lblAlgn val="ctr"/>
        <c:lblOffset val="100"/>
        <c:noMultiLvlLbl val="0"/>
      </c:catAx>
      <c:valAx>
        <c:axId val="185008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85003008"/>
        <c:crosses val="autoZero"/>
        <c:crossBetween val="between"/>
      </c:valAx>
      <c:spPr>
        <a:noFill/>
        <a:ln>
          <a:noFill/>
        </a:ln>
        <a:effectLst/>
      </c:spPr>
    </c:plotArea>
    <c:legend>
      <c:legendPos val="b"/>
      <c:layout>
        <c:manualLayout>
          <c:xMode val="edge"/>
          <c:yMode val="edge"/>
          <c:x val="5.4666174212669449E-2"/>
          <c:y val="0.86087761246803807"/>
          <c:w val="0.91780505560900338"/>
          <c:h val="0.1224907702163092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xMode val="edge"/>
          <c:yMode val="edge"/>
          <c:x val="5.7173803617779108E-2"/>
          <c:y val="7.215910609408796E-2"/>
          <c:w val="0.92559752343377766"/>
          <c:h val="0.69486546609121769"/>
        </c:manualLayout>
      </c:layout>
      <c:barChart>
        <c:barDir val="col"/>
        <c:grouping val="percentStacked"/>
        <c:varyColors val="0"/>
        <c:dLbls>
          <c:showLegendKey val="0"/>
          <c:showVal val="0"/>
          <c:showCatName val="0"/>
          <c:showSerName val="0"/>
          <c:showPercent val="0"/>
          <c:showBubbleSize val="0"/>
        </c:dLbls>
        <c:gapWidth val="150"/>
        <c:overlap val="100"/>
        <c:axId val="198239744"/>
        <c:axId val="198241280"/>
      </c:barChart>
      <c:catAx>
        <c:axId val="198239744"/>
        <c:scaling>
          <c:orientation val="minMax"/>
        </c:scaling>
        <c:delete val="0"/>
        <c:axPos val="b"/>
        <c:numFmt formatCode="General" sourceLinked="0"/>
        <c:majorTickMark val="in"/>
        <c:minorTickMark val="none"/>
        <c:tickLblPos val="nextTo"/>
        <c:spPr>
          <a:ln w="9525">
            <a:solidFill>
              <a:srgbClr val="707C8A"/>
            </a:solidFill>
            <a:prstDash val="solid"/>
          </a:ln>
        </c:spPr>
        <c:txPr>
          <a:bodyPr rot="0" vert="horz"/>
          <a:lstStyle/>
          <a:p>
            <a:pPr>
              <a:defRPr sz="1000"/>
            </a:pPr>
            <a:endParaRPr lang="en-US"/>
          </a:p>
        </c:txPr>
        <c:crossAx val="198241280"/>
        <c:crosses val="autoZero"/>
        <c:auto val="1"/>
        <c:lblAlgn val="ctr"/>
        <c:lblOffset val="100"/>
        <c:noMultiLvlLbl val="0"/>
      </c:catAx>
      <c:valAx>
        <c:axId val="198241280"/>
        <c:scaling>
          <c:orientation val="minMax"/>
        </c:scaling>
        <c:delete val="0"/>
        <c:axPos val="l"/>
        <c:majorGridlines>
          <c:spPr>
            <a:ln w="6350">
              <a:solidFill>
                <a:srgbClr val="707C8A"/>
              </a:solidFill>
              <a:prstDash val="solid"/>
            </a:ln>
          </c:spPr>
        </c:majorGridlines>
        <c:numFmt formatCode="0%" sourceLinked="0"/>
        <c:majorTickMark val="none"/>
        <c:minorTickMark val="none"/>
        <c:tickLblPos val="nextTo"/>
        <c:spPr>
          <a:ln w="9525">
            <a:solidFill>
              <a:srgbClr val="707C8A"/>
            </a:solidFill>
            <a:prstDash val="solid"/>
          </a:ln>
        </c:spPr>
        <c:txPr>
          <a:bodyPr/>
          <a:lstStyle/>
          <a:p>
            <a:pPr>
              <a:defRPr sz="1000"/>
            </a:pPr>
            <a:endParaRPr lang="en-US"/>
          </a:p>
        </c:txPr>
        <c:crossAx val="198239744"/>
        <c:crosses val="autoZero"/>
        <c:crossBetween val="between"/>
      </c:valAx>
      <c:spPr>
        <a:noFill/>
        <a:ln w="25400">
          <a:noFill/>
        </a:ln>
      </c:spPr>
    </c:plotArea>
    <c:legend>
      <c:legendPos val="b"/>
      <c:layout>
        <c:manualLayout>
          <c:xMode val="edge"/>
          <c:yMode val="edge"/>
          <c:x val="0"/>
          <c:y val="0.82849344033952865"/>
          <c:w val="1"/>
          <c:h val="9.8884700943750223E-2"/>
        </c:manualLayout>
      </c:layout>
      <c:overlay val="0"/>
      <c:txPr>
        <a:bodyPr/>
        <a:lstStyle/>
        <a:p>
          <a:pPr>
            <a:defRPr sz="1000">
              <a:solidFill>
                <a:srgbClr val="000000"/>
              </a:solidFill>
            </a:defRPr>
          </a:pPr>
          <a:endParaRPr lang="en-US"/>
        </a:p>
      </c:txPr>
    </c:legend>
    <c:plotVisOnly val="1"/>
    <c:dispBlanksAs val="gap"/>
    <c:showDLblsOverMax val="0"/>
  </c:chart>
  <c:spPr>
    <a:noFill/>
    <a:ln w="19050" cmpd="sng">
      <a:solidFill>
        <a:srgbClr val="707C8A"/>
      </a:solidFill>
      <a:prstDash val="solid"/>
    </a:ln>
  </c:spPr>
  <c:txPr>
    <a:bodyPr/>
    <a:lstStyle/>
    <a:p>
      <a:pPr>
        <a:defRPr sz="700">
          <a:latin typeface="Arial" pitchFamily="34" charset="0"/>
          <a:cs typeface="Arial" pitchFamily="34" charset="0"/>
        </a:defRPr>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0.52604</cdr:x>
      <cdr:y>0.26236</cdr:y>
    </cdr:from>
    <cdr:to>
      <cdr:x>0.61513</cdr:x>
      <cdr:y>0.31605</cdr:y>
    </cdr:to>
    <cdr:sp macro="" textlink="">
      <cdr:nvSpPr>
        <cdr:cNvPr id="2" name="Text Box 42"/>
        <cdr:cNvSpPr txBox="1">
          <a:spLocks xmlns:a="http://schemas.openxmlformats.org/drawingml/2006/main" noChangeArrowheads="1"/>
        </cdr:cNvSpPr>
      </cdr:nvSpPr>
      <cdr:spPr bwMode="auto">
        <a:xfrm xmlns:a="http://schemas.openxmlformats.org/drawingml/2006/main">
          <a:off x="4810116" y="1353655"/>
          <a:ext cx="814639" cy="27701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19063" indent="-119063" algn="ctr"/>
          <a:r>
            <a:rPr lang="en-US" sz="1200" b="1" dirty="0">
              <a:solidFill>
                <a:srgbClr val="008000"/>
              </a:solidFill>
            </a:rPr>
            <a:t>11.3%</a:t>
          </a:r>
        </a:p>
      </cdr:txBody>
    </cdr:sp>
  </cdr:relSizeAnchor>
  <cdr:relSizeAnchor xmlns:cdr="http://schemas.openxmlformats.org/drawingml/2006/chartDrawing">
    <cdr:from>
      <cdr:x>0.57006</cdr:x>
      <cdr:y>0.21806</cdr:y>
    </cdr:from>
    <cdr:to>
      <cdr:x>0.65339</cdr:x>
      <cdr:y>0.27174</cdr:y>
    </cdr:to>
    <cdr:sp macro="" textlink="">
      <cdr:nvSpPr>
        <cdr:cNvPr id="3" name="Text Box 43"/>
        <cdr:cNvSpPr txBox="1">
          <a:spLocks xmlns:a="http://schemas.openxmlformats.org/drawingml/2006/main" noChangeArrowheads="1"/>
        </cdr:cNvSpPr>
      </cdr:nvSpPr>
      <cdr:spPr bwMode="auto">
        <a:xfrm xmlns:a="http://schemas.openxmlformats.org/drawingml/2006/main">
          <a:off x="5212597" y="1125055"/>
          <a:ext cx="761969" cy="27696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19063" indent="-119063" algn="ctr"/>
          <a:r>
            <a:rPr lang="en-US" sz="1200" b="1" dirty="0">
              <a:solidFill>
                <a:srgbClr val="008000"/>
              </a:solidFill>
            </a:rPr>
            <a:t>10.2%</a:t>
          </a:r>
        </a:p>
      </cdr:txBody>
    </cdr:sp>
  </cdr:relSizeAnchor>
  <cdr:relSizeAnchor xmlns:cdr="http://schemas.openxmlformats.org/drawingml/2006/chartDrawing">
    <cdr:from>
      <cdr:x>0.61172</cdr:x>
      <cdr:y>0.14421</cdr:y>
    </cdr:from>
    <cdr:to>
      <cdr:x>0.7008</cdr:x>
      <cdr:y>0.1979</cdr:y>
    </cdr:to>
    <cdr:sp macro="" textlink="">
      <cdr:nvSpPr>
        <cdr:cNvPr id="4" name="Text Box 44"/>
        <cdr:cNvSpPr txBox="1">
          <a:spLocks xmlns:a="http://schemas.openxmlformats.org/drawingml/2006/main" noChangeArrowheads="1"/>
        </cdr:cNvSpPr>
      </cdr:nvSpPr>
      <cdr:spPr bwMode="auto">
        <a:xfrm xmlns:a="http://schemas.openxmlformats.org/drawingml/2006/main">
          <a:off x="5593582" y="744055"/>
          <a:ext cx="814547" cy="27701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19063" indent="-119063" algn="ctr"/>
          <a:r>
            <a:rPr lang="en-US" sz="1200" b="1" dirty="0">
              <a:solidFill>
                <a:srgbClr val="008000"/>
              </a:solidFill>
            </a:rPr>
            <a:t>13.2%</a:t>
          </a:r>
        </a:p>
      </cdr:txBody>
    </cdr:sp>
  </cdr:relSizeAnchor>
  <cdr:relSizeAnchor xmlns:cdr="http://schemas.openxmlformats.org/drawingml/2006/chartDrawing">
    <cdr:from>
      <cdr:x>0.47676</cdr:x>
      <cdr:y>0.32144</cdr:y>
    </cdr:from>
    <cdr:to>
      <cdr:x>0.56842</cdr:x>
      <cdr:y>0.37513</cdr:y>
    </cdr:to>
    <cdr:sp macro="" textlink="">
      <cdr:nvSpPr>
        <cdr:cNvPr id="5" name="Text Box 42"/>
        <cdr:cNvSpPr txBox="1">
          <a:spLocks xmlns:a="http://schemas.openxmlformats.org/drawingml/2006/main" noChangeArrowheads="1"/>
        </cdr:cNvSpPr>
      </cdr:nvSpPr>
      <cdr:spPr bwMode="auto">
        <a:xfrm xmlns:a="http://schemas.openxmlformats.org/drawingml/2006/main">
          <a:off x="4359499" y="1658455"/>
          <a:ext cx="838139" cy="27701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19063" indent="-119063" algn="ctr"/>
          <a:r>
            <a:rPr lang="en-US" sz="1200" b="1" dirty="0">
              <a:solidFill>
                <a:srgbClr val="FF0000"/>
              </a:solidFill>
            </a:rPr>
            <a:t>-22%</a:t>
          </a:r>
        </a:p>
      </cdr:txBody>
    </cdr:sp>
  </cdr:relSizeAnchor>
  <cdr:relSizeAnchor xmlns:cdr="http://schemas.openxmlformats.org/drawingml/2006/chartDrawing">
    <cdr:from>
      <cdr:x>0.66323</cdr:x>
      <cdr:y>0.0999</cdr:y>
    </cdr:from>
    <cdr:to>
      <cdr:x>0.74798</cdr:x>
      <cdr:y>0.15359</cdr:y>
    </cdr:to>
    <cdr:sp macro="" textlink="">
      <cdr:nvSpPr>
        <cdr:cNvPr id="9" name="Text Box 43"/>
        <cdr:cNvSpPr txBox="1">
          <a:spLocks xmlns:a="http://schemas.openxmlformats.org/drawingml/2006/main" noChangeArrowheads="1"/>
        </cdr:cNvSpPr>
      </cdr:nvSpPr>
      <cdr:spPr bwMode="auto">
        <a:xfrm xmlns:a="http://schemas.openxmlformats.org/drawingml/2006/main">
          <a:off x="6064538" y="515455"/>
          <a:ext cx="774954" cy="27701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19063" indent="-119063" algn="ctr"/>
          <a:r>
            <a:rPr lang="en-US" sz="1200" b="1" dirty="0">
              <a:solidFill>
                <a:srgbClr val="008000"/>
              </a:solidFill>
            </a:rPr>
            <a:t>7.5%</a:t>
          </a:r>
        </a:p>
      </cdr:txBody>
    </cdr:sp>
  </cdr:relSizeAnchor>
  <cdr:relSizeAnchor xmlns:cdr="http://schemas.openxmlformats.org/drawingml/2006/chartDrawing">
    <cdr:from>
      <cdr:x>0.71258</cdr:x>
      <cdr:y>0.05893</cdr:y>
    </cdr:from>
    <cdr:to>
      <cdr:x>0.7885</cdr:x>
      <cdr:y>0.11262</cdr:y>
    </cdr:to>
    <cdr:sp macro="" textlink="">
      <cdr:nvSpPr>
        <cdr:cNvPr id="8" name="Text Box 43"/>
        <cdr:cNvSpPr txBox="1">
          <a:spLocks xmlns:a="http://schemas.openxmlformats.org/drawingml/2006/main" noChangeArrowheads="1"/>
        </cdr:cNvSpPr>
      </cdr:nvSpPr>
      <cdr:spPr bwMode="auto">
        <a:xfrm xmlns:a="http://schemas.openxmlformats.org/drawingml/2006/main">
          <a:off x="6515857" y="304035"/>
          <a:ext cx="694213" cy="27701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19063" indent="-119063" algn="ctr"/>
          <a:r>
            <a:rPr lang="en-US" sz="1200" b="1" dirty="0">
              <a:solidFill>
                <a:srgbClr val="008000"/>
              </a:solidFill>
            </a:rPr>
            <a:t>5.4%</a:t>
          </a:r>
        </a:p>
      </cdr:txBody>
    </cdr:sp>
  </cdr:relSizeAnchor>
  <cdr:relSizeAnchor xmlns:cdr="http://schemas.openxmlformats.org/drawingml/2006/chartDrawing">
    <cdr:from>
      <cdr:x>0.43871</cdr:x>
      <cdr:y>0.18852</cdr:y>
    </cdr:from>
    <cdr:to>
      <cdr:x>0.53672</cdr:x>
      <cdr:y>0.24221</cdr:y>
    </cdr:to>
    <cdr:sp macro="" textlink="">
      <cdr:nvSpPr>
        <cdr:cNvPr id="17" name="Text Box 42"/>
        <cdr:cNvSpPr txBox="1">
          <a:spLocks xmlns:a="http://schemas.openxmlformats.org/drawingml/2006/main" noChangeArrowheads="1"/>
        </cdr:cNvSpPr>
      </cdr:nvSpPr>
      <cdr:spPr bwMode="auto">
        <a:xfrm xmlns:a="http://schemas.openxmlformats.org/drawingml/2006/main">
          <a:off x="4011578" y="972655"/>
          <a:ext cx="896204" cy="27701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119063" indent="-119063" algn="ctr"/>
          <a:r>
            <a:rPr lang="en-US" sz="1200" b="1" dirty="0">
              <a:solidFill>
                <a:srgbClr val="FF0000"/>
              </a:solidFill>
            </a:rPr>
            <a:t>-17.5%</a:t>
          </a:r>
        </a:p>
      </cdr:txBody>
    </cdr:sp>
  </cdr:relSizeAnchor>
</c:userShapes>
</file>

<file path=ppt/drawings/drawing2.xml><?xml version="1.0" encoding="utf-8"?>
<c:userShapes xmlns:c="http://schemas.openxmlformats.org/drawingml/2006/chart">
  <cdr:relSizeAnchor xmlns:cdr="http://schemas.openxmlformats.org/drawingml/2006/chartDrawing">
    <cdr:from>
      <cdr:x>0.20101</cdr:x>
      <cdr:y>0.05926</cdr:y>
    </cdr:from>
    <cdr:to>
      <cdr:x>0.79007</cdr:x>
      <cdr:y>0.13746</cdr:y>
    </cdr:to>
    <cdr:sp macro="" textlink="">
      <cdr:nvSpPr>
        <cdr:cNvPr id="2" name="Text Box 42"/>
        <cdr:cNvSpPr txBox="1">
          <a:spLocks xmlns:a="http://schemas.openxmlformats.org/drawingml/2006/main" noChangeArrowheads="1"/>
        </cdr:cNvSpPr>
      </cdr:nvSpPr>
      <cdr:spPr bwMode="auto">
        <a:xfrm xmlns:a="http://schemas.openxmlformats.org/drawingml/2006/main">
          <a:off x="1822761" y="303212"/>
          <a:ext cx="5341472" cy="400110"/>
        </a:xfrm>
        <a:prstGeom xmlns:a="http://schemas.openxmlformats.org/drawingml/2006/main" prst="rect">
          <a:avLst/>
        </a:prstGeom>
        <a:solidFill xmlns:a="http://schemas.openxmlformats.org/drawingml/2006/main">
          <a:srgbClr val="00B140"/>
        </a:solidFill>
      </cdr:spPr>
      <cdr:style>
        <a:lnRef xmlns:a="http://schemas.openxmlformats.org/drawingml/2006/main" idx="0">
          <a:schemeClr val="dk1"/>
        </a:lnRef>
        <a:fillRef xmlns:a="http://schemas.openxmlformats.org/drawingml/2006/main" idx="3">
          <a:schemeClr val="dk1"/>
        </a:fillRef>
        <a:effectRef xmlns:a="http://schemas.openxmlformats.org/drawingml/2006/main" idx="3">
          <a:schemeClr val="dk1"/>
        </a:effectRef>
        <a:fontRef xmlns:a="http://schemas.openxmlformats.org/drawingml/2006/main" idx="minor">
          <a:schemeClr val="lt1"/>
        </a:fontRef>
      </cdr:style>
      <cdr:txBody>
        <a:bodyPr xmlns:a="http://schemas.openxmlformats.org/drawingml/2006/main" wrap="square" anchor="ctr">
          <a:sp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indent="0" algn="ctr">
            <a:buClr>
              <a:srgbClr val="FFFFFF"/>
            </a:buClr>
            <a:buFont typeface="Arial" charset="0"/>
            <a:buNone/>
            <a:defRPr/>
          </a:pPr>
          <a:r>
            <a:rPr lang="en-US" sz="2000" b="1" dirty="0">
              <a:solidFill>
                <a:srgbClr val="FFFFFF"/>
              </a:solidFill>
            </a:rPr>
            <a:t>VIO will Increase 10.4% by 2021</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0.06059</cdr:y>
    </cdr:to>
    <cdr:sp macro="" textlink="">
      <cdr:nvSpPr>
        <cdr:cNvPr id="3" name="txtboxChartTitle"/>
        <cdr:cNvSpPr txBox="1"/>
      </cdr:nvSpPr>
      <cdr:spPr>
        <a:xfrm xmlns:a="http://schemas.openxmlformats.org/drawingml/2006/main">
          <a:off x="-139700" y="0"/>
          <a:ext cx="8220075" cy="288000"/>
        </a:xfrm>
        <a:prstGeom xmlns:a="http://schemas.openxmlformats.org/drawingml/2006/main" prst="rect">
          <a:avLst/>
        </a:prstGeom>
        <a:solidFill xmlns:a="http://schemas.openxmlformats.org/drawingml/2006/main">
          <a:srgbClr val="707C8A"/>
        </a:solidFill>
        <a:ln xmlns:a="http://schemas.openxmlformats.org/drawingml/2006/main" w="9525" cmpd="sng">
          <a:noFill/>
          <a:prstDash val="solid"/>
          <a:headEnd type="none" w="med" len="med"/>
          <a:tailEnd type="triangle" w="med" len="med"/>
        </a:ln>
      </cdr:spPr>
      <cdr:txBody>
        <a:bodyPr xmlns:a="http://schemas.openxmlformats.org/drawingml/2006/main" wrap="square" lIns="72000" tIns="0" rIns="0" bIns="0" rtlCol="0" anchor="ctr" anchorCtr="0"/>
        <a:lstStyle xmlns:a="http://schemas.openxmlformats.org/drawingml/2006/main">
          <a:lvl1pPr marL="0" indent="0">
            <a:defRPr sz="1100">
              <a:latin typeface="Tahoma"/>
            </a:defRPr>
          </a:lvl1pPr>
          <a:lvl2pPr marL="457200" indent="0">
            <a:defRPr sz="1100">
              <a:latin typeface="Tahoma"/>
            </a:defRPr>
          </a:lvl2pPr>
          <a:lvl3pPr marL="914400" indent="0">
            <a:defRPr sz="1100">
              <a:latin typeface="Tahoma"/>
            </a:defRPr>
          </a:lvl3pPr>
          <a:lvl4pPr marL="1371600" indent="0">
            <a:defRPr sz="1100">
              <a:latin typeface="Tahoma"/>
            </a:defRPr>
          </a:lvl4pPr>
          <a:lvl5pPr marL="1828800" indent="0">
            <a:defRPr sz="1100">
              <a:latin typeface="Tahoma"/>
            </a:defRPr>
          </a:lvl5pPr>
          <a:lvl6pPr marL="2286000" indent="0">
            <a:defRPr sz="1100">
              <a:latin typeface="Tahoma"/>
            </a:defRPr>
          </a:lvl6pPr>
          <a:lvl7pPr marL="2743200" indent="0">
            <a:defRPr sz="1100">
              <a:latin typeface="Tahoma"/>
            </a:defRPr>
          </a:lvl7pPr>
          <a:lvl8pPr marL="3200400" indent="0">
            <a:defRPr sz="1100">
              <a:latin typeface="Tahoma"/>
            </a:defRPr>
          </a:lvl8pPr>
          <a:lvl9pPr marL="3657600" indent="0">
            <a:defRPr sz="1100">
              <a:latin typeface="Tahoma"/>
            </a:defRPr>
          </a:lvl9pPr>
        </a:lstStyle>
        <a:p xmlns:a="http://schemas.openxmlformats.org/drawingml/2006/main">
          <a:r>
            <a:rPr lang="en-US" sz="1200" b="1" dirty="0">
              <a:solidFill>
                <a:srgbClr val="FFFFFF"/>
              </a:solidFill>
              <a:latin typeface="Arial"/>
              <a:cs typeface="Arial" pitchFamily="34" charset="0"/>
            </a:rPr>
            <a:t>ADAS ECU Supply Chain – Audi RS6 (2015) </a:t>
          </a:r>
        </a:p>
      </cdr:txBody>
    </cdr:sp>
  </cdr:relSizeAnchor>
  <cdr:relSizeAnchor xmlns:cdr="http://schemas.openxmlformats.org/drawingml/2006/chartDrawing">
    <cdr:from>
      <cdr:x>0.69304</cdr:x>
      <cdr:y>0.94215</cdr:y>
    </cdr:from>
    <cdr:to>
      <cdr:x>1</cdr:x>
      <cdr:y>1</cdr:y>
    </cdr:to>
    <cdr:sp macro="" textlink="">
      <cdr:nvSpPr>
        <cdr:cNvPr id="6" name="txtboxCopyrightLine"/>
        <cdr:cNvSpPr txBox="1"/>
      </cdr:nvSpPr>
      <cdr:spPr>
        <a:xfrm xmlns:a="http://schemas.openxmlformats.org/drawingml/2006/main">
          <a:off x="5688012" y="4679949"/>
          <a:ext cx="2519363" cy="287337"/>
        </a:xfrm>
        <a:prstGeom xmlns:a="http://schemas.openxmlformats.org/drawingml/2006/main" prst="rect">
          <a:avLst/>
        </a:prstGeom>
        <a:ln xmlns:a="http://schemas.openxmlformats.org/drawingml/2006/main" w="9525" cmpd="sng">
          <a:noFill/>
          <a:prstDash val="solid"/>
          <a:headEnd type="none" w="med" len="med"/>
          <a:tailEnd type="triangle" w="med" len="med"/>
        </a:ln>
      </cdr:spPr>
      <cdr:txBody>
        <a:bodyPr xmlns:a="http://schemas.openxmlformats.org/drawingml/2006/main" wrap="square" lIns="73152" rIns="73152" bIns="73152" rtlCol="0" anchor="b"/>
        <a:lstStyle xmlns:a="http://schemas.openxmlformats.org/drawingml/2006/main">
          <a:lvl1pPr marL="0" indent="0">
            <a:defRPr sz="1100">
              <a:latin typeface="Tahoma"/>
            </a:defRPr>
          </a:lvl1pPr>
          <a:lvl2pPr marL="457200" indent="0">
            <a:defRPr sz="1100">
              <a:latin typeface="Tahoma"/>
            </a:defRPr>
          </a:lvl2pPr>
          <a:lvl3pPr marL="914400" indent="0">
            <a:defRPr sz="1100">
              <a:latin typeface="Tahoma"/>
            </a:defRPr>
          </a:lvl3pPr>
          <a:lvl4pPr marL="1371600" indent="0">
            <a:defRPr sz="1100">
              <a:latin typeface="Tahoma"/>
            </a:defRPr>
          </a:lvl4pPr>
          <a:lvl5pPr marL="1828800" indent="0">
            <a:defRPr sz="1100">
              <a:latin typeface="Tahoma"/>
            </a:defRPr>
          </a:lvl5pPr>
          <a:lvl6pPr marL="2286000" indent="0">
            <a:defRPr sz="1100">
              <a:latin typeface="Tahoma"/>
            </a:defRPr>
          </a:lvl6pPr>
          <a:lvl7pPr marL="2743200" indent="0">
            <a:defRPr sz="1100">
              <a:latin typeface="Tahoma"/>
            </a:defRPr>
          </a:lvl7pPr>
          <a:lvl8pPr marL="3200400" indent="0">
            <a:defRPr sz="1100">
              <a:latin typeface="Tahoma"/>
            </a:defRPr>
          </a:lvl8pPr>
          <a:lvl9pPr marL="3657600" indent="0">
            <a:defRPr sz="1100">
              <a:latin typeface="Tahoma"/>
            </a:defRPr>
          </a:lvl9pPr>
        </a:lstStyle>
        <a:p xmlns:a="http://schemas.openxmlformats.org/drawingml/2006/main">
          <a:pPr algn="r"/>
          <a:r>
            <a:rPr lang="en-US" sz="700" b="0" dirty="0">
              <a:solidFill>
                <a:srgbClr val="707C8A"/>
              </a:solidFill>
              <a:latin typeface="Arial"/>
              <a:cs typeface="Arial" pitchFamily="34" charset="0"/>
            </a:rPr>
            <a:t>© 2015 IHS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7A0E-C9D8-4739-9FD0-1622B2D61B89}" type="datetimeFigureOut">
              <a:rPr lang="en-US" smtClean="0"/>
              <a:t>5/2/2017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C28466-6861-4D06-9FBE-E0024B76AAF6}" type="slidenum">
              <a:rPr lang="en-US" smtClean="0"/>
              <a:t>‹#›</a:t>
            </a:fld>
            <a:endParaRPr lang="en-US"/>
          </a:p>
        </p:txBody>
      </p:sp>
    </p:spTree>
    <p:extLst>
      <p:ext uri="{BB962C8B-B14F-4D97-AF65-F5344CB8AC3E}">
        <p14:creationId xmlns:p14="http://schemas.microsoft.com/office/powerpoint/2010/main" val="2013671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Ben Johnson and I have the best gig at this event – getting to talk about our industry, trends within our industry and the emerging</a:t>
            </a:r>
            <a:r>
              <a:rPr lang="en-US" baseline="0" dirty="0"/>
              <a:t> technologies we’ll be seeing.</a:t>
            </a:r>
          </a:p>
          <a:p>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1</a:t>
            </a:fld>
            <a:endParaRPr lang="en-US"/>
          </a:p>
        </p:txBody>
      </p:sp>
    </p:spTree>
    <p:extLst>
      <p:ext uri="{BB962C8B-B14F-4D97-AF65-F5344CB8AC3E}">
        <p14:creationId xmlns:p14="http://schemas.microsoft.com/office/powerpoint/2010/main" val="652085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we don’t see it dropping, just slowing down to it’s normal rate of growth.</a:t>
            </a:r>
            <a:endParaRPr lang="en-US" baseline="0" dirty="0"/>
          </a:p>
          <a:p>
            <a:endParaRPr lang="en-US" baseline="0" dirty="0"/>
          </a:p>
          <a:p>
            <a:r>
              <a:rPr lang="en-US" baseline="0" dirty="0"/>
              <a:t>Last year = 11.6</a:t>
            </a:r>
          </a:p>
          <a:p>
            <a:endParaRPr lang="en-US" baseline="0" dirty="0"/>
          </a:p>
          <a:p>
            <a:r>
              <a:rPr lang="en-US" baseline="0" dirty="0"/>
              <a:t>Increased to 11.7 this year</a:t>
            </a:r>
          </a:p>
          <a:p>
            <a:endParaRPr lang="en-US" baseline="0" dirty="0"/>
          </a:p>
          <a:p>
            <a:r>
              <a:rPr lang="en-US" baseline="0" dirty="0"/>
              <a:t>And won’t get to 11.8 until 2019</a:t>
            </a:r>
          </a:p>
          <a:p>
            <a:endParaRPr lang="en-US" baseline="0" dirty="0"/>
          </a:p>
          <a:p>
            <a:r>
              <a:rPr lang="en-US" baseline="0" dirty="0"/>
              <a:t>But what is most interesting, however, is how all of this is impacting age groups within the VIO and how it might be changing the aftermarket as we know it…</a:t>
            </a:r>
          </a:p>
          <a:p>
            <a:endParaRPr lang="en-US" baseline="0" dirty="0"/>
          </a:p>
        </p:txBody>
      </p:sp>
      <p:sp>
        <p:nvSpPr>
          <p:cNvPr id="4" name="Slide Number Placeholder 3"/>
          <p:cNvSpPr>
            <a:spLocks noGrp="1"/>
          </p:cNvSpPr>
          <p:nvPr>
            <p:ph type="sldNum" sz="quarter" idx="10"/>
          </p:nvPr>
        </p:nvSpPr>
        <p:spPr/>
        <p:txBody>
          <a:bodyPr/>
          <a:lstStyle/>
          <a:p>
            <a:fld id="{02A32C17-A472-4774-AAA4-7C42DB4D94B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272926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US" baseline="0" dirty="0"/>
              <a:t>Looking at the VIO from 2002 out to 2021</a:t>
            </a:r>
          </a:p>
          <a:p>
            <a:endParaRPr lang="en-US" baseline="0" dirty="0"/>
          </a:p>
          <a:p>
            <a:r>
              <a:rPr lang="en-US" sz="1050" baseline="0" dirty="0"/>
              <a:t>Broken out into the 3 groups I just talked about … new-5 years = red    6-11 years = blue    and 12+ = green</a:t>
            </a:r>
          </a:p>
          <a:p>
            <a:endParaRPr lang="en-US" dirty="0"/>
          </a:p>
          <a:p>
            <a:r>
              <a:rPr lang="en-US" sz="1050" dirty="0"/>
              <a:t>Back in 2002 –</a:t>
            </a:r>
            <a:r>
              <a:rPr lang="en-US" sz="1050" baseline="0" dirty="0"/>
              <a:t> the oldest vehicles were the smallest group…you an see the 6-11 year group begin to really rise – this reflects the boom years of new sales from back in late 90’s and early 2000’s</a:t>
            </a:r>
          </a:p>
          <a:p>
            <a:endParaRPr lang="en-US" sz="1050" dirty="0"/>
          </a:p>
          <a:p>
            <a:r>
              <a:rPr lang="en-US" sz="1050" dirty="0"/>
              <a:t>But the chaos began with the recession…the lines get a bit crazy…new-5 year drops off significantly with the 40% drop in new vehicle</a:t>
            </a:r>
            <a:r>
              <a:rPr lang="en-US" sz="1050" baseline="0" dirty="0"/>
              <a:t> sales.</a:t>
            </a:r>
          </a:p>
          <a:p>
            <a:endParaRPr lang="en-US" sz="1050" baseline="0" dirty="0"/>
          </a:p>
          <a:p>
            <a:r>
              <a:rPr lang="en-US" sz="1050" baseline="0" dirty="0"/>
              <a:t>Right now, we’re in a decline for the 6-11 year old vehicles…but like I said, you can see it rising between now and 2021</a:t>
            </a:r>
          </a:p>
          <a:p>
            <a:endParaRPr lang="en-US" sz="1050" baseline="0" dirty="0"/>
          </a:p>
          <a:p>
            <a:r>
              <a:rPr lang="en-US" sz="1050" baseline="0" dirty="0"/>
              <a:t>What’s causing this volatility is the lack of 2008, 2009, 2010 etc. model year vehicles…this has to work its way through the system.</a:t>
            </a:r>
          </a:p>
          <a:p>
            <a:endParaRPr lang="en-US" sz="1050" baseline="0" dirty="0"/>
          </a:p>
          <a:p>
            <a:r>
              <a:rPr lang="en-US" sz="1050" baseline="0" dirty="0"/>
              <a:t>But as you can see – the oldest vehicles – the green line – is growing the fastest!  So that’s good, but bad, right?  If the volume of 12+ year old vehicles increases, they’re going to start needing work.  But how much will consumers spend to keep them in good condition?  So it will drive the need for “good, better, best” parts strategies, and by 2020, think about it – your 12 year old vehicle is a 2009 which was the beginning of some pretty interesting technologies.  It will be interesting to watch.</a:t>
            </a:r>
          </a:p>
          <a:p>
            <a:endParaRPr lang="en-US" sz="1050" baseline="0" dirty="0"/>
          </a:p>
          <a:p>
            <a:r>
              <a:rPr lang="en-US" sz="1050" baseline="0" dirty="0"/>
              <a:t>In the meantime with our current sales ramp-up, beginning in 2020 the 6-11 year old vehicles on the road begin to grow drastically, which will help feed the pipeline of “newer but out of warranty” repairs available.  And they’ll be the next wave of “higher technology” vehicles with aging enhanced electronics on board.  </a:t>
            </a:r>
          </a:p>
        </p:txBody>
      </p:sp>
      <p:sp>
        <p:nvSpPr>
          <p:cNvPr id="4" name="Slide Number Placeholder 3"/>
          <p:cNvSpPr>
            <a:spLocks noGrp="1"/>
          </p:cNvSpPr>
          <p:nvPr>
            <p:ph type="sldNum" sz="quarter" idx="10"/>
          </p:nvPr>
        </p:nvSpPr>
        <p:spPr/>
        <p:txBody>
          <a:bodyPr/>
          <a:lstStyle/>
          <a:p>
            <a:fld id="{02A32C17-A472-4774-AAA4-7C42DB4D94B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59840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actually driving the emerging technologies</a:t>
            </a:r>
            <a:r>
              <a:rPr lang="en-US" baseline="0" dirty="0"/>
              <a:t> we’re seeing today?  Three things:</a:t>
            </a:r>
          </a:p>
          <a:p>
            <a:endParaRPr lang="en-US" baseline="0" dirty="0"/>
          </a:p>
          <a:p>
            <a:r>
              <a:rPr lang="en-US" baseline="0" dirty="0"/>
              <a:t>Transition – 1.  CAFÉ and Global Emissions Standards</a:t>
            </a:r>
          </a:p>
          <a:p>
            <a:r>
              <a:rPr lang="en-US" baseline="0" dirty="0"/>
              <a:t>Transition – 2.  Safety</a:t>
            </a:r>
          </a:p>
          <a:p>
            <a:r>
              <a:rPr lang="en-US" baseline="0" dirty="0"/>
              <a:t>Transition – 3.  Connected Vehicles</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12</a:t>
            </a:fld>
            <a:endParaRPr lang="en-US"/>
          </a:p>
        </p:txBody>
      </p:sp>
    </p:spTree>
    <p:extLst>
      <p:ext uri="{BB962C8B-B14F-4D97-AF65-F5344CB8AC3E}">
        <p14:creationId xmlns:p14="http://schemas.microsoft.com/office/powerpoint/2010/main" val="385047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we all know, in 2009 the government set a fuel economy standard of around 35 MPG for cars and light trucks by 2016.  </a:t>
            </a:r>
          </a:p>
          <a:p>
            <a:endParaRPr lang="en-US" baseline="0" dirty="0"/>
          </a:p>
          <a:p>
            <a:r>
              <a:rPr lang="en-US" baseline="0" dirty="0"/>
              <a:t>In 2012 the government set a target of 54.5 MPG by 2025 target…</a:t>
            </a:r>
          </a:p>
          <a:p>
            <a:endParaRPr lang="en-US" baseline="0" dirty="0"/>
          </a:p>
          <a:p>
            <a:r>
              <a:rPr lang="en-US" baseline="0" dirty="0"/>
              <a:t>By 2030, while the U.S. hasn’t required it yet, global CO2 and fuel efficiency regulations all begin to merge at 86 MPG!</a:t>
            </a:r>
          </a:p>
          <a:p>
            <a:endParaRPr lang="en-US" baseline="0" dirty="0"/>
          </a:p>
          <a:p>
            <a:r>
              <a:rPr lang="en-US" baseline="0" dirty="0"/>
              <a:t>To reach these targets, every OEM must increase fuel efficiency by 5% per year!  Many OE’s are stating the only way to achieve those numbers is by eliminating the ICE engine; some countries predict there will be no ICE engines sold in their markets (going full electric technology) by 2030.</a:t>
            </a:r>
          </a:p>
        </p:txBody>
      </p:sp>
      <p:sp>
        <p:nvSpPr>
          <p:cNvPr id="4" name="Slide Number Placeholder 3"/>
          <p:cNvSpPr>
            <a:spLocks noGrp="1"/>
          </p:cNvSpPr>
          <p:nvPr>
            <p:ph type="sldNum" sz="quarter" idx="10"/>
          </p:nvPr>
        </p:nvSpPr>
        <p:spPr/>
        <p:txBody>
          <a:bodyPr/>
          <a:lstStyle/>
          <a:p>
            <a:pPr>
              <a:defRPr/>
            </a:pPr>
            <a:fld id="{594BE716-3259-4EBA-8944-6C8A3E3C4FAE}" type="slidenum">
              <a:rPr lang="en-US" smtClean="0"/>
              <a:pPr>
                <a:defRPr/>
              </a:pPr>
              <a:t>13</a:t>
            </a:fld>
            <a:endParaRPr lang="en-US" dirty="0"/>
          </a:p>
        </p:txBody>
      </p:sp>
    </p:spTree>
    <p:extLst>
      <p:ext uri="{BB962C8B-B14F-4D97-AF65-F5344CB8AC3E}">
        <p14:creationId xmlns:p14="http://schemas.microsoft.com/office/powerpoint/2010/main" val="221463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14070">
              <a:defRPr/>
            </a:pPr>
            <a:r>
              <a:rPr lang="en-US" dirty="0"/>
              <a:t>In the US, customers have not embraced the hybrid/EV vehicles, and beginning about 2020, current projections are that the VM’s are missing the requirements.  </a:t>
            </a:r>
          </a:p>
          <a:p>
            <a:pPr defTabSz="914070">
              <a:defRPr/>
            </a:pPr>
            <a:endParaRPr lang="en-US" dirty="0"/>
          </a:p>
          <a:p>
            <a:pPr defTabSz="914070">
              <a:defRPr/>
            </a:pPr>
            <a:endParaRPr lang="en-US" dirty="0"/>
          </a:p>
          <a:p>
            <a:pPr defTabSz="914070">
              <a:defRPr/>
            </a:pPr>
            <a:endParaRPr lang="en-US" dirty="0"/>
          </a:p>
        </p:txBody>
      </p:sp>
    </p:spTree>
    <p:extLst>
      <p:ext uri="{BB962C8B-B14F-4D97-AF65-F5344CB8AC3E}">
        <p14:creationId xmlns:p14="http://schemas.microsoft.com/office/powerpoint/2010/main" val="1705464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Hybrid vehicles</a:t>
            </a:r>
            <a:r>
              <a:rPr lang="en-US" baseline="0" dirty="0"/>
              <a:t> in all their incarnations still made up less than 3% of all car sales in 2016.  The projection is that will triple by 2020, but in much of the US consumers still aren’t willing to pay for them.  </a:t>
            </a:r>
          </a:p>
          <a:p>
            <a:endParaRPr lang="en-US" dirty="0"/>
          </a:p>
          <a:p>
            <a:r>
              <a:rPr lang="en-US" dirty="0"/>
              <a:t>Mild = batteries</a:t>
            </a:r>
            <a:r>
              <a:rPr lang="en-US" baseline="0" dirty="0"/>
              <a:t> don’t run the powertrain…store power from braking system and send it to powertrain when needed</a:t>
            </a:r>
          </a:p>
          <a:p>
            <a:endParaRPr lang="en-US" baseline="0" dirty="0"/>
          </a:p>
          <a:p>
            <a:r>
              <a:rPr lang="en-US" baseline="0" dirty="0"/>
              <a:t>Full = batteries can run powertrain right next to ICE</a:t>
            </a:r>
          </a:p>
          <a:p>
            <a:endParaRPr lang="en-US" baseline="0" dirty="0"/>
          </a:p>
          <a:p>
            <a:r>
              <a:rPr lang="en-US" baseline="0" dirty="0"/>
              <a:t>Electric vehicles less than 1% and fuel cells will be negligible</a:t>
            </a:r>
            <a:endParaRPr lang="en-US" dirty="0"/>
          </a:p>
          <a:p>
            <a:endParaRPr lang="en-US" dirty="0"/>
          </a:p>
        </p:txBody>
      </p:sp>
      <p:sp>
        <p:nvSpPr>
          <p:cNvPr id="4" name="Slide Number Placeholder 3"/>
          <p:cNvSpPr>
            <a:spLocks noGrp="1"/>
          </p:cNvSpPr>
          <p:nvPr>
            <p:ph type="sldNum" sz="quarter" idx="10"/>
          </p:nvPr>
        </p:nvSpPr>
        <p:spPr/>
        <p:txBody>
          <a:bodyPr/>
          <a:lstStyle/>
          <a:p>
            <a:fld id="{D4C7AE9C-0611-4AA8-93F7-4B2C2D78CAAA}" type="slidenum">
              <a:rPr lang="en-US" smtClean="0"/>
              <a:t>15</a:t>
            </a:fld>
            <a:endParaRPr lang="en-US"/>
          </a:p>
        </p:txBody>
      </p:sp>
    </p:spTree>
    <p:extLst>
      <p:ext uri="{BB962C8B-B14F-4D97-AF65-F5344CB8AC3E}">
        <p14:creationId xmlns:p14="http://schemas.microsoft.com/office/powerpoint/2010/main" val="536409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 biggest areas, and frankly the only reason the percentage is even what it is, is the tree-hugger</a:t>
            </a:r>
            <a:r>
              <a:rPr lang="en-US" baseline="0" dirty="0"/>
              <a:t> states which embrace these “cleaner” vehicles.  These areas represent around 30% of all Hybrids sold in the country.  </a:t>
            </a:r>
          </a:p>
          <a:p>
            <a:endParaRPr lang="en-US" baseline="0" dirty="0"/>
          </a:p>
          <a:p>
            <a:r>
              <a:rPr lang="en-US" baseline="0" dirty="0"/>
              <a:t>There is also mounting debate over what happens to these vehicles as they age.  Similar to the discussion we just had about having to deal with the amount a consumer will spend to maintain an older vehicle today, what happens when their 10-12 year old vehicle needs a multi-thousand dollar battery pack?  And then how do we dispose of these batteries in an environmentally safe way?  Different technologies promise easier recycling, but with estimates from the </a:t>
            </a:r>
            <a:r>
              <a:rPr lang="en-US" baseline="0" dirty="0" err="1"/>
              <a:t>Mineta</a:t>
            </a:r>
            <a:r>
              <a:rPr lang="en-US" baseline="0" dirty="0"/>
              <a:t> Transportation Institute at San Jose State University suggesting in 20 years we could have between 1.3 million to 6.7 million used battery packs looking for disposal/reuse/recycling options, its something we’ll need to deal with.</a:t>
            </a:r>
          </a:p>
          <a:p>
            <a:endParaRPr lang="en-US" dirty="0"/>
          </a:p>
        </p:txBody>
      </p:sp>
      <p:sp>
        <p:nvSpPr>
          <p:cNvPr id="4" name="Slide Number Placeholder 3"/>
          <p:cNvSpPr>
            <a:spLocks noGrp="1"/>
          </p:cNvSpPr>
          <p:nvPr>
            <p:ph type="sldNum" sz="quarter" idx="10"/>
          </p:nvPr>
        </p:nvSpPr>
        <p:spPr/>
        <p:txBody>
          <a:bodyPr/>
          <a:lstStyle/>
          <a:p>
            <a:fld id="{18EE90FB-E8EC-4137-8B67-2FC8FFCFC39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339594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area I think</a:t>
            </a:r>
            <a:r>
              <a:rPr lang="en-US" baseline="0" dirty="0"/>
              <a:t> is interesting in this discussion – and today there are negligible sales or outlook for the technology, is the focus on hydrogen.  Hydrogen fuel cell vehicles are basically electric vehicles which rely on a hydrogen fuel cell to create electricity vs a battery storage pack.  </a:t>
            </a:r>
            <a:endParaRPr lang="en-US" dirty="0"/>
          </a:p>
        </p:txBody>
      </p:sp>
      <p:sp>
        <p:nvSpPr>
          <p:cNvPr id="4" name="Slide Number Placeholder 3"/>
          <p:cNvSpPr>
            <a:spLocks noGrp="1"/>
          </p:cNvSpPr>
          <p:nvPr>
            <p:ph type="sldNum" sz="quarter" idx="10"/>
          </p:nvPr>
        </p:nvSpPr>
        <p:spPr/>
        <p:txBody>
          <a:bodyPr/>
          <a:lstStyle/>
          <a:p>
            <a:fld id="{D4C7AE9C-0611-4AA8-93F7-4B2C2D78CAAA}" type="slidenum">
              <a:rPr lang="en-US" smtClean="0"/>
              <a:t>17</a:t>
            </a:fld>
            <a:endParaRPr lang="en-US"/>
          </a:p>
        </p:txBody>
      </p:sp>
    </p:spTree>
    <p:extLst>
      <p:ext uri="{BB962C8B-B14F-4D97-AF65-F5344CB8AC3E}">
        <p14:creationId xmlns:p14="http://schemas.microsoft.com/office/powerpoint/2010/main" val="536409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largest challenges confronting hydrogen as a viable</a:t>
            </a:r>
            <a:r>
              <a:rPr lang="en-US" baseline="0" dirty="0"/>
              <a:t> fuel is infrastructure.  With over 120,000 gas refueling stations across the US, it is a HUGE investment to build out a hydrogen refueling infrastructure.  </a:t>
            </a:r>
          </a:p>
          <a:p>
            <a:r>
              <a:rPr lang="en-US" baseline="0" dirty="0"/>
              <a:t>Transition – California installed their first publicly accessible hydrogen refueling station in 2004.</a:t>
            </a:r>
          </a:p>
          <a:p>
            <a:endParaRPr lang="en-US" dirty="0"/>
          </a:p>
        </p:txBody>
      </p:sp>
      <p:sp>
        <p:nvSpPr>
          <p:cNvPr id="4" name="Slide Number Placeholder 3"/>
          <p:cNvSpPr>
            <a:spLocks noGrp="1"/>
          </p:cNvSpPr>
          <p:nvPr>
            <p:ph type="sldNum" sz="quarter" idx="10"/>
          </p:nvPr>
        </p:nvSpPr>
        <p:spPr/>
        <p:txBody>
          <a:bodyPr/>
          <a:lstStyle/>
          <a:p>
            <a:fld id="{18EE90FB-E8EC-4137-8B67-2FC8FFCFC39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39594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recently, major</a:t>
            </a:r>
            <a:r>
              <a:rPr lang="en-US" baseline="0" dirty="0"/>
              <a:t> OE’s have become more interested in the technology.  Toyota and Honda have partnered with California and refueling infrastructure providers to help spread the infrastructure, beginning in California then with plans to build out the East Coast as well.  I drove a Toyota </a:t>
            </a:r>
            <a:r>
              <a:rPr lang="en-US" baseline="0" dirty="0" err="1"/>
              <a:t>Mirai</a:t>
            </a:r>
            <a:r>
              <a:rPr lang="en-US" baseline="0" dirty="0"/>
              <a:t> last year and I have to say, its an impressive vehicle!</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19</a:t>
            </a:fld>
            <a:endParaRPr lang="en-US"/>
          </a:p>
        </p:txBody>
      </p:sp>
    </p:spTree>
    <p:extLst>
      <p:ext uri="{BB962C8B-B14F-4D97-AF65-F5344CB8AC3E}">
        <p14:creationId xmlns:p14="http://schemas.microsoft.com/office/powerpoint/2010/main" val="226509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expect to cover</a:t>
            </a:r>
            <a:r>
              <a:rPr lang="en-US" baseline="0" dirty="0"/>
              <a:t> 3 broad topics – well, 2 broad topics and one really fast one!</a:t>
            </a:r>
            <a:endParaRPr lang="en-US" dirty="0"/>
          </a:p>
          <a:p>
            <a:endParaRPr lang="en-US" dirty="0"/>
          </a:p>
          <a:p>
            <a:r>
              <a:rPr lang="en-US" dirty="0"/>
              <a:t>Transition - I’ll talk (only briefly, I promise) about me, </a:t>
            </a:r>
          </a:p>
          <a:p>
            <a:r>
              <a:rPr lang="en-US" dirty="0"/>
              <a:t>Transition - then we’ll review some</a:t>
            </a:r>
            <a:r>
              <a:rPr lang="en-US" baseline="0" dirty="0"/>
              <a:t> of the trends we see relative to the consumer and how that’s impacting us.</a:t>
            </a:r>
            <a:r>
              <a:rPr lang="en-US" dirty="0"/>
              <a:t> </a:t>
            </a:r>
          </a:p>
          <a:p>
            <a:r>
              <a:rPr lang="en-US" dirty="0"/>
              <a:t>Transition – then</a:t>
            </a:r>
            <a:r>
              <a:rPr lang="en-US" baseline="0" dirty="0"/>
              <a:t> the fun stuff – focusing on the trends of technology, what we are seeing now and when we can expect to see other technologies and how those might impact us in the automotive repair industry.</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2</a:t>
            </a:fld>
            <a:endParaRPr lang="en-US"/>
          </a:p>
        </p:txBody>
      </p:sp>
    </p:spTree>
    <p:extLst>
      <p:ext uri="{BB962C8B-B14F-4D97-AF65-F5344CB8AC3E}">
        <p14:creationId xmlns:p14="http://schemas.microsoft.com/office/powerpoint/2010/main" val="1066977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Honda, another investor in Hydrogen technology not only in its vehicles, but in</a:t>
            </a:r>
            <a:r>
              <a:rPr lang="en-US" baseline="0" dirty="0"/>
              <a:t> partnering for infrastructure build-out, has launched the Clarity.</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20</a:t>
            </a:fld>
            <a:endParaRPr lang="en-US"/>
          </a:p>
        </p:txBody>
      </p:sp>
    </p:spTree>
    <p:extLst>
      <p:ext uri="{BB962C8B-B14F-4D97-AF65-F5344CB8AC3E}">
        <p14:creationId xmlns:p14="http://schemas.microsoft.com/office/powerpoint/2010/main" val="419591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Mercedes is making a plug-in hydrogen car called </a:t>
            </a:r>
            <a:r>
              <a:rPr lang="en-US" dirty="0" err="1"/>
              <a:t>ghe</a:t>
            </a:r>
            <a:r>
              <a:rPr lang="en-US" dirty="0"/>
              <a:t> GLC F-Cell.  It will have an all-electric range of around</a:t>
            </a:r>
            <a:r>
              <a:rPr lang="en-US" baseline="0" dirty="0"/>
              <a:t> 30 miles and a 310 mile range overall.  It is expected in 2017.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21</a:t>
            </a:fld>
            <a:endParaRPr lang="en-US"/>
          </a:p>
        </p:txBody>
      </p:sp>
    </p:spTree>
    <p:extLst>
      <p:ext uri="{BB962C8B-B14F-4D97-AF65-F5344CB8AC3E}">
        <p14:creationId xmlns:p14="http://schemas.microsoft.com/office/powerpoint/2010/main" val="688235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Lexus plans to introduce a Hybrid model by 2020</a:t>
            </a:r>
          </a:p>
        </p:txBody>
      </p:sp>
      <p:sp>
        <p:nvSpPr>
          <p:cNvPr id="4" name="Slide Number Placeholder 3"/>
          <p:cNvSpPr>
            <a:spLocks noGrp="1"/>
          </p:cNvSpPr>
          <p:nvPr>
            <p:ph type="sldNum" sz="quarter" idx="10"/>
          </p:nvPr>
        </p:nvSpPr>
        <p:spPr/>
        <p:txBody>
          <a:bodyPr/>
          <a:lstStyle/>
          <a:p>
            <a:fld id="{15C28466-6861-4D06-9FBE-E0024B76AAF6}" type="slidenum">
              <a:rPr lang="en-US" smtClean="0"/>
              <a:t>22</a:t>
            </a:fld>
            <a:endParaRPr lang="en-US"/>
          </a:p>
        </p:txBody>
      </p:sp>
    </p:spTree>
    <p:extLst>
      <p:ext uri="{BB962C8B-B14F-4D97-AF65-F5344CB8AC3E}">
        <p14:creationId xmlns:p14="http://schemas.microsoft.com/office/powerpoint/2010/main" val="352445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BMW is working on a version for 2020…</a:t>
            </a:r>
          </a:p>
        </p:txBody>
      </p:sp>
      <p:sp>
        <p:nvSpPr>
          <p:cNvPr id="4" name="Slide Number Placeholder 3"/>
          <p:cNvSpPr>
            <a:spLocks noGrp="1"/>
          </p:cNvSpPr>
          <p:nvPr>
            <p:ph type="sldNum" sz="quarter" idx="10"/>
          </p:nvPr>
        </p:nvSpPr>
        <p:spPr/>
        <p:txBody>
          <a:bodyPr/>
          <a:lstStyle/>
          <a:p>
            <a:fld id="{15C28466-6861-4D06-9FBE-E0024B76AAF6}" type="slidenum">
              <a:rPr lang="en-US" smtClean="0"/>
              <a:t>23</a:t>
            </a:fld>
            <a:endParaRPr lang="en-US"/>
          </a:p>
        </p:txBody>
      </p:sp>
    </p:spTree>
    <p:extLst>
      <p:ext uri="{BB962C8B-B14F-4D97-AF65-F5344CB8AC3E}">
        <p14:creationId xmlns:p14="http://schemas.microsoft.com/office/powerpoint/2010/main" val="2314134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 single fueling station in 2004 has expanded to 26 currently open</a:t>
            </a:r>
            <a:r>
              <a:rPr lang="en-US" baseline="0" dirty="0"/>
              <a:t> in California and another 15 in development.</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24</a:t>
            </a:fld>
            <a:endParaRPr lang="en-US"/>
          </a:p>
        </p:txBody>
      </p:sp>
    </p:spTree>
    <p:extLst>
      <p:ext uri="{BB962C8B-B14F-4D97-AF65-F5344CB8AC3E}">
        <p14:creationId xmlns:p14="http://schemas.microsoft.com/office/powerpoint/2010/main" val="3372709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But this technology still has significant hurdles until infrastructure, cost of developing fuel in an environmentally friendly way and end user cost of fuel is attractive.  </a:t>
            </a:r>
          </a:p>
          <a:p>
            <a:endParaRPr lang="en-US" baseline="0" dirty="0"/>
          </a:p>
          <a:p>
            <a:r>
              <a:rPr lang="en-US" baseline="0" dirty="0"/>
              <a:t>On the plus side, this technology deals with the issue of recycling batteries and long recharge times – refueling a hydrogen vehicle takes roughly the same amount of time as fueling a gasoline powered vehicle.  </a:t>
            </a:r>
            <a:endParaRPr lang="en-US" dirty="0"/>
          </a:p>
          <a:p>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25</a:t>
            </a:fld>
            <a:endParaRPr lang="en-US"/>
          </a:p>
        </p:txBody>
      </p:sp>
    </p:spTree>
    <p:extLst>
      <p:ext uri="{BB962C8B-B14F-4D97-AF65-F5344CB8AC3E}">
        <p14:creationId xmlns:p14="http://schemas.microsoft.com/office/powerpoint/2010/main" val="702471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most of the efforts to meet the CAFÉ requirements center around the good old ICE engine for the time being.  But these won’t be the engines we’ve been accustomed to!  </a:t>
            </a:r>
          </a:p>
          <a:p>
            <a:r>
              <a:rPr lang="en-US" dirty="0"/>
              <a:t>First, Cylinders are shrinking.  </a:t>
            </a:r>
          </a:p>
          <a:p>
            <a:endParaRPr lang="en-US" dirty="0"/>
          </a:p>
          <a:p>
            <a:r>
              <a:rPr lang="en-US" dirty="0"/>
              <a:t>Transition - The standard V-8, which has been the mainstay engine for years peaked at about 31% market share in 2005 and is projected to shrink by about 22% to 9% market share by 2025.</a:t>
            </a:r>
          </a:p>
          <a:p>
            <a:r>
              <a:rPr lang="en-US" dirty="0"/>
              <a:t>Transition – Even 6 cylinder engines, which peaked in 2000 at 44% of market share, are expected to drop to 22%.  </a:t>
            </a:r>
          </a:p>
          <a:p>
            <a:r>
              <a:rPr lang="en-US" dirty="0"/>
              <a:t>Transition – while that is going on, 4 cylinder engines are continuing to amass more market share, and even 3 cylinders are expected to come back and be around 9% by 2025.</a:t>
            </a:r>
          </a:p>
          <a:p>
            <a:r>
              <a:rPr lang="en-US" dirty="0" err="1"/>
              <a:t>Transitioin</a:t>
            </a:r>
            <a:r>
              <a:rPr lang="en-US" dirty="0"/>
              <a:t> – Not surprisingly, engine displacement also becomes smaller, although output per cubic inch will increase exponentially.  Even now 2-2.9L engines make up the lions share of market and that is expected to increase, as well as an increase in the smaller 1-1.9L engines.  </a:t>
            </a:r>
          </a:p>
        </p:txBody>
      </p:sp>
      <p:sp>
        <p:nvSpPr>
          <p:cNvPr id="4" name="Slide Number Placeholder 3"/>
          <p:cNvSpPr>
            <a:spLocks noGrp="1"/>
          </p:cNvSpPr>
          <p:nvPr>
            <p:ph type="sldNum" sz="quarter" idx="10"/>
          </p:nvPr>
        </p:nvSpPr>
        <p:spPr/>
        <p:txBody>
          <a:bodyPr/>
          <a:lstStyle/>
          <a:p>
            <a:fld id="{15C28466-6861-4D06-9FBE-E0024B76AAF6}" type="slidenum">
              <a:rPr lang="en-US" smtClean="0"/>
              <a:t>26</a:t>
            </a:fld>
            <a:endParaRPr lang="en-US"/>
          </a:p>
        </p:txBody>
      </p:sp>
    </p:spTree>
    <p:extLst>
      <p:ext uri="{BB962C8B-B14F-4D97-AF65-F5344CB8AC3E}">
        <p14:creationId xmlns:p14="http://schemas.microsoft.com/office/powerpoint/2010/main" val="559623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getting more power out of the smaller engines using more GDI with boost technologies.  Across the board we’re adding technologies to get more power and economy out of smaller, lightweight powertrains.  </a:t>
            </a:r>
          </a:p>
        </p:txBody>
      </p:sp>
      <p:sp>
        <p:nvSpPr>
          <p:cNvPr id="4" name="Slide Number Placeholder 3"/>
          <p:cNvSpPr>
            <a:spLocks noGrp="1"/>
          </p:cNvSpPr>
          <p:nvPr>
            <p:ph type="sldNum" sz="quarter" idx="10"/>
          </p:nvPr>
        </p:nvSpPr>
        <p:spPr/>
        <p:txBody>
          <a:bodyPr/>
          <a:lstStyle/>
          <a:p>
            <a:pPr>
              <a:defRPr/>
            </a:pPr>
            <a:fld id="{594BE716-3259-4EBA-8944-6C8A3E3C4FAE}" type="slidenum">
              <a:rPr lang="en-US" smtClean="0"/>
              <a:pPr>
                <a:defRPr/>
              </a:pPr>
              <a:t>27</a:t>
            </a:fld>
            <a:endParaRPr lang="en-US" dirty="0"/>
          </a:p>
        </p:txBody>
      </p:sp>
    </p:spTree>
    <p:extLst>
      <p:ext uri="{BB962C8B-B14F-4D97-AF65-F5344CB8AC3E}">
        <p14:creationId xmlns:p14="http://schemas.microsoft.com/office/powerpoint/2010/main" val="1594418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really 2 technologies become dominant by 2021 – mostly because they yield significant</a:t>
            </a:r>
            <a:r>
              <a:rPr lang="en-US" baseline="0" dirty="0"/>
              <a:t> fuel economy possibilities and they’re relatively inexpensive to implement.  When coupled together, as they generally are, the fuel economy benefits improve even more.  </a:t>
            </a:r>
            <a:endParaRPr lang="en-US" dirty="0"/>
          </a:p>
          <a:p>
            <a:endParaRPr lang="en-US" dirty="0"/>
          </a:p>
          <a:p>
            <a:r>
              <a:rPr lang="en-US" dirty="0"/>
              <a:t>Big growth for both over next 6-7 years….not mutually exclusive…could have both.</a:t>
            </a:r>
          </a:p>
          <a:p>
            <a:endParaRPr lang="en-US" dirty="0"/>
          </a:p>
          <a:p>
            <a:r>
              <a:rPr lang="en-US" dirty="0"/>
              <a:t>But GDI, even with the benefits, brings its own share of problems to the powertrain – particulate emissions which</a:t>
            </a:r>
            <a:r>
              <a:rPr lang="en-US" baseline="0" dirty="0"/>
              <a:t> can be potentially engine-damaging.  </a:t>
            </a:r>
            <a:endParaRPr lang="en-US" dirty="0"/>
          </a:p>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28</a:t>
            </a:fld>
            <a:endParaRPr lang="en-US" dirty="0"/>
          </a:p>
        </p:txBody>
      </p:sp>
    </p:spTree>
    <p:extLst>
      <p:ext uri="{BB962C8B-B14F-4D97-AF65-F5344CB8AC3E}">
        <p14:creationId xmlns:p14="http://schemas.microsoft.com/office/powerpoint/2010/main" val="2466291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more expensive but effective way to both manage performance of smaller engines, and to increase overall fuel economy, is to add transmission speeds and technologies.  </a:t>
            </a:r>
          </a:p>
          <a:p>
            <a:endParaRPr lang="en-US" baseline="0"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29</a:t>
            </a:fld>
            <a:endParaRPr lang="en-US" dirty="0"/>
          </a:p>
        </p:txBody>
      </p:sp>
    </p:spTree>
    <p:extLst>
      <p:ext uri="{BB962C8B-B14F-4D97-AF65-F5344CB8AC3E}">
        <p14:creationId xmlns:p14="http://schemas.microsoft.com/office/powerpoint/2010/main" val="3008484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been pretty involved with the industry</a:t>
            </a:r>
          </a:p>
          <a:p>
            <a:r>
              <a:rPr lang="en-US" dirty="0"/>
              <a:t>Transition – I’ve been either a member of, or employed by, the Auto Care Association (back then it was AAIA) since 1998.  I served on the electronic standards committee for several years, and am past chairman of that committee.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Transition</a:t>
            </a:r>
            <a:r>
              <a:rPr lang="en-US" baseline="0" dirty="0"/>
              <a:t> – I’ve been involved with ETI since 2002, and am a past-president of that association.</a:t>
            </a:r>
            <a:endParaRPr lang="en-US" dirty="0"/>
          </a:p>
          <a:p>
            <a:r>
              <a:rPr lang="en-US" dirty="0"/>
              <a:t>Transition – I currently serve on the Telematics task force which is a collaboration of all the trade associations.</a:t>
            </a:r>
          </a:p>
          <a:p>
            <a:r>
              <a:rPr lang="en-US" dirty="0"/>
              <a:t>Transition – and I’m on the Emerging Technologies</a:t>
            </a:r>
            <a:r>
              <a:rPr lang="en-US" baseline="0" dirty="0"/>
              <a:t> task force with Auto Care Association which is pretty much focused on the connected car initiatives currently.  </a:t>
            </a:r>
          </a:p>
          <a:p>
            <a:endParaRPr lang="en-US" baseline="0" dirty="0"/>
          </a:p>
          <a:p>
            <a:r>
              <a:rPr lang="en-US" baseline="0" dirty="0"/>
              <a:t>So that’s me – when I’m not working I enjoy life in San Diego where we do a lot of boating, dirt biking and whatever activities my 3 kids have me involved with at any given time – which means I have a lot less time for boating or dirt biking than I used to!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3</a:t>
            </a:fld>
            <a:endParaRPr lang="en-US"/>
          </a:p>
        </p:txBody>
      </p:sp>
    </p:spTree>
    <p:extLst>
      <p:ext uri="{BB962C8B-B14F-4D97-AF65-F5344CB8AC3E}">
        <p14:creationId xmlns:p14="http://schemas.microsoft.com/office/powerpoint/2010/main" val="2820907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a:t>
            </a:r>
            <a:r>
              <a:rPr lang="en-US" baseline="0" dirty="0"/>
              <a:t> current plan is to continue to evolve what we call the “electrification” of the vehicle.  Start/Stop, you can see, ramps way up from now through 2023, and we see hybrids making gains as well.</a:t>
            </a:r>
          </a:p>
          <a:p>
            <a:endParaRPr lang="en-US" baseline="0"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30</a:t>
            </a:fld>
            <a:endParaRPr lang="en-US" dirty="0"/>
          </a:p>
        </p:txBody>
      </p:sp>
    </p:spTree>
    <p:extLst>
      <p:ext uri="{BB962C8B-B14F-4D97-AF65-F5344CB8AC3E}">
        <p14:creationId xmlns:p14="http://schemas.microsoft.com/office/powerpoint/2010/main" val="2430142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48 volt electrical systems are coming back – remember when we talked about them in the 90’s?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31</a:t>
            </a:fld>
            <a:endParaRPr lang="en-US"/>
          </a:p>
        </p:txBody>
      </p:sp>
    </p:spTree>
    <p:extLst>
      <p:ext uri="{BB962C8B-B14F-4D97-AF65-F5344CB8AC3E}">
        <p14:creationId xmlns:p14="http://schemas.microsoft.com/office/powerpoint/2010/main" val="2069837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With electrification comes more current flow, which means heavier wires, which adds weight to the car and which is tough on those precious battery packs.  Higher voltage electrical systems reduces overall current flow, allowing thinner wiring, reducing weight and improving battery life between charges.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32</a:t>
            </a:fld>
            <a:endParaRPr lang="en-US"/>
          </a:p>
        </p:txBody>
      </p:sp>
    </p:spTree>
    <p:extLst>
      <p:ext uri="{BB962C8B-B14F-4D97-AF65-F5344CB8AC3E}">
        <p14:creationId xmlns:p14="http://schemas.microsoft.com/office/powerpoint/2010/main" val="2672864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48v is also a less expensive alternative to provide mild hybrids which achieve 70% improvement in efficiency over a traditional ICE at only 30% of the cost.  In addition the batteries aren’t so large and don’t add as much weight to the vehicle.  Essentially the “P2” configuration seems to be getting a lot of traction, allowing clutches to engage or disengage the ICE for periods of time.  </a:t>
            </a:r>
          </a:p>
        </p:txBody>
      </p:sp>
      <p:sp>
        <p:nvSpPr>
          <p:cNvPr id="4" name="Slide Number Placeholder 3"/>
          <p:cNvSpPr>
            <a:spLocks noGrp="1"/>
          </p:cNvSpPr>
          <p:nvPr>
            <p:ph type="sldNum" sz="quarter" idx="10"/>
          </p:nvPr>
        </p:nvSpPr>
        <p:spPr/>
        <p:txBody>
          <a:bodyPr/>
          <a:lstStyle/>
          <a:p>
            <a:fld id="{15C28466-6861-4D06-9FBE-E0024B76AAF6}" type="slidenum">
              <a:rPr lang="en-US" smtClean="0"/>
              <a:t>33</a:t>
            </a:fld>
            <a:endParaRPr lang="en-US"/>
          </a:p>
        </p:txBody>
      </p:sp>
    </p:spTree>
    <p:extLst>
      <p:ext uri="{BB962C8B-B14F-4D97-AF65-F5344CB8AC3E}">
        <p14:creationId xmlns:p14="http://schemas.microsoft.com/office/powerpoint/2010/main" val="1050802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that wasn’t enough, and this is more like 6 years + out, another area being looked at is the ignition system.  </a:t>
            </a:r>
          </a:p>
          <a:p>
            <a:r>
              <a:rPr lang="en-US" dirty="0"/>
              <a:t>First, some</a:t>
            </a:r>
            <a:r>
              <a:rPr lang="en-US" baseline="0" dirty="0"/>
              <a:t> engineers believe we’ve stretched about as far as we can with conventional spark plug ignition, especially as we try to hit 54.5 MPG CAFÉ Requirements.</a:t>
            </a:r>
          </a:p>
          <a:p>
            <a:r>
              <a:rPr lang="en-US" baseline="0" dirty="0"/>
              <a:t>Transition – Much of the technology we install to control emissions is patching a result of incomplete combustion within the engine</a:t>
            </a:r>
          </a:p>
          <a:p>
            <a:r>
              <a:rPr lang="en-US" baseline="0" dirty="0"/>
              <a:t>Transition – as we attempt to run engines leaner, we need to be </a:t>
            </a:r>
            <a:r>
              <a:rPr lang="en-US" baseline="0" dirty="0" err="1"/>
              <a:t>abel</a:t>
            </a:r>
            <a:r>
              <a:rPr lang="en-US" baseline="0" dirty="0"/>
              <a:t> to ignite mixtures with less fuel under partial engine load</a:t>
            </a:r>
          </a:p>
          <a:p>
            <a:r>
              <a:rPr lang="en-US" baseline="0" dirty="0"/>
              <a:t>Transition – combustion chamber design and the leaning out of mixtures desired makes the placement of the ignition more and more critical.</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34</a:t>
            </a:fld>
            <a:endParaRPr lang="en-US"/>
          </a:p>
        </p:txBody>
      </p:sp>
    </p:spTree>
    <p:extLst>
      <p:ext uri="{BB962C8B-B14F-4D97-AF65-F5344CB8AC3E}">
        <p14:creationId xmlns:p14="http://schemas.microsoft.com/office/powerpoint/2010/main" val="2617760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technologies are currently being explored to solve these problems</a:t>
            </a:r>
          </a:p>
          <a:p>
            <a:r>
              <a:rPr lang="en-US" dirty="0"/>
              <a:t>Laser ignition seems to be the front-runner, but are extremely expensive</a:t>
            </a:r>
            <a:r>
              <a:rPr lang="en-US" baseline="0" dirty="0"/>
              <a:t> and the kinks are not yet worked out in how to achieve complete </a:t>
            </a:r>
            <a:r>
              <a:rPr lang="en-US" baseline="0" dirty="0" err="1"/>
              <a:t>combusion</a:t>
            </a:r>
            <a:r>
              <a:rPr lang="en-US" baseline="0" dirty="0"/>
              <a:t> across all engine loads.</a:t>
            </a:r>
          </a:p>
          <a:p>
            <a:r>
              <a:rPr lang="en-US" baseline="0" dirty="0"/>
              <a:t>Plasma ignition requires a huge amount of current – exceeding 20 amps – to operate.  Even at 48 volts it is unclear when this could become feasible.</a:t>
            </a:r>
          </a:p>
          <a:p>
            <a:r>
              <a:rPr lang="en-US" baseline="0" dirty="0"/>
              <a:t>Compression ignition – think diesel applied to gasoline – combines the best characteristics of the Otto and diesel engine cycles.  Its called Homogeneous Charge Compression Ignition (HCCI)</a:t>
            </a:r>
          </a:p>
          <a:p>
            <a:endParaRPr lang="en-US" baseline="0" dirty="0"/>
          </a:p>
          <a:p>
            <a:r>
              <a:rPr lang="en-US" baseline="0" dirty="0"/>
              <a:t>All of these are years out, but we felt it was important that you understand they are possible entries in the not too distant future!</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35</a:t>
            </a:fld>
            <a:endParaRPr lang="en-US"/>
          </a:p>
        </p:txBody>
      </p:sp>
    </p:spTree>
    <p:extLst>
      <p:ext uri="{BB962C8B-B14F-4D97-AF65-F5344CB8AC3E}">
        <p14:creationId xmlns:p14="http://schemas.microsoft.com/office/powerpoint/2010/main" val="2617760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much as the previous administration</a:t>
            </a:r>
            <a:r>
              <a:rPr lang="en-US" baseline="0" dirty="0"/>
              <a:t> imposed those tough targets, the new administration is reviewing them.  There is a review of the current standards underway, and at least some confidence there will be some relaxing of those requirements.  However, since most OE’s have to develop for the global market, unless they follow our lead in relaxing standards, and since </a:t>
            </a:r>
            <a:r>
              <a:rPr lang="en-US" dirty="0"/>
              <a:t>a lot of what we’ve been discussing is already in the development pipeline – I think</a:t>
            </a:r>
            <a:r>
              <a:rPr lang="en-US" baseline="0" dirty="0"/>
              <a:t> most of what we’ve been discussing will continue to evolve.  Especially since another new administration could re-reverse the rulings, reapplying the pressure for stricter emissions and fuel economy standards.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36</a:t>
            </a:fld>
            <a:endParaRPr lang="en-US"/>
          </a:p>
        </p:txBody>
      </p:sp>
    </p:spTree>
    <p:extLst>
      <p:ext uri="{BB962C8B-B14F-4D97-AF65-F5344CB8AC3E}">
        <p14:creationId xmlns:p14="http://schemas.microsoft.com/office/powerpoint/2010/main" val="760723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One area that’s not</a:t>
            </a:r>
            <a:r>
              <a:rPr lang="en-US" baseline="0" dirty="0"/>
              <a:t> likely to slow down is the application of technology in pursuit of a safer vehicle! </a:t>
            </a:r>
            <a:r>
              <a:rPr lang="en-US" dirty="0"/>
              <a:t>The past 8-10 years has been an incredible ride with what we used to call the “electronics revolution” in the motor</a:t>
            </a:r>
            <a:r>
              <a:rPr lang="en-US" baseline="0" dirty="0"/>
              <a:t> vehicle industry!  </a:t>
            </a:r>
          </a:p>
          <a:p>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37</a:t>
            </a:fld>
            <a:endParaRPr lang="en-US"/>
          </a:p>
        </p:txBody>
      </p:sp>
    </p:spTree>
    <p:extLst>
      <p:ext uri="{BB962C8B-B14F-4D97-AF65-F5344CB8AC3E}">
        <p14:creationId xmlns:p14="http://schemas.microsoft.com/office/powerpoint/2010/main" val="160209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Adaptive cruise control and parking assist sensors used to be the hot item – first appearing in limited numbers in the ‘90’s!  Then Blind spot monitoring began appearing in 2007.  </a:t>
            </a:r>
            <a:endParaRPr lang="en-US" dirty="0"/>
          </a:p>
          <a:p>
            <a:r>
              <a:rPr lang="en-US" dirty="0"/>
              <a:t>Adding newer technologies such as infrared night vision, radar collision avoidance systems</a:t>
            </a:r>
            <a:r>
              <a:rPr lang="en-US" baseline="0" dirty="0"/>
              <a:t> and sophisticated cameras have created a new industry category broadly referred to as “ADAS” – Advanced Driver Assistance Systems.  </a:t>
            </a:r>
            <a:endParaRPr lang="en-US" dirty="0"/>
          </a:p>
          <a:p>
            <a:endParaRPr lang="en-US" dirty="0"/>
          </a:p>
          <a:p>
            <a:r>
              <a:rPr lang="en-US" baseline="0" dirty="0"/>
              <a:t>The Mercedes S-Class and E-Class both have about 25 sensors in just the forward array!  Not including the many other new sensors being added all around the vehicle.</a:t>
            </a:r>
            <a:endParaRPr lang="en-US" dirty="0"/>
          </a:p>
          <a:p>
            <a:endParaRPr lang="en-US" dirty="0"/>
          </a:p>
          <a:p>
            <a:endParaRPr lang="en-US" baseline="0" dirty="0"/>
          </a:p>
        </p:txBody>
      </p:sp>
      <p:sp>
        <p:nvSpPr>
          <p:cNvPr id="4" name="Slide Number Placeholder 3"/>
          <p:cNvSpPr>
            <a:spLocks noGrp="1"/>
          </p:cNvSpPr>
          <p:nvPr>
            <p:ph type="sldNum" sz="quarter" idx="10"/>
          </p:nvPr>
        </p:nvSpPr>
        <p:spPr/>
        <p:txBody>
          <a:bodyPr/>
          <a:lstStyle/>
          <a:p>
            <a:fld id="{1C5C28B2-7C31-489C-BBE7-0CABFEAA742D}" type="slidenum">
              <a:rPr lang="en-US" smtClean="0">
                <a:solidFill>
                  <a:prstClr val="black"/>
                </a:solidFill>
                <a:latin typeface="Calibri"/>
              </a:rPr>
              <a:pPr/>
              <a:t>38</a:t>
            </a:fld>
            <a:endParaRPr lang="en-US" dirty="0">
              <a:solidFill>
                <a:prstClr val="black"/>
              </a:solidFill>
              <a:latin typeface="Calibri"/>
            </a:endParaRPr>
          </a:p>
        </p:txBody>
      </p:sp>
    </p:spTree>
    <p:extLst>
      <p:ext uri="{BB962C8B-B14F-4D97-AF65-F5344CB8AC3E}">
        <p14:creationId xmlns:p14="http://schemas.microsoft.com/office/powerpoint/2010/main" val="2702199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very recently, most advances in these technologies have been</a:t>
            </a:r>
            <a:r>
              <a:rPr lang="en-US" baseline="0" dirty="0"/>
              <a:t> in the hardware.  We’ve tried radar, we’ve tried camera. Right now the highest accuracy seems to come from using both.  While radar is preferred, it just can’t differentiate yet objects such as manhole covers and the like, so many manufacturers are using cameras to validate if a radar detects something before making adjustments to the vehicle operation.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39</a:t>
            </a:fld>
            <a:endParaRPr lang="en-US"/>
          </a:p>
        </p:txBody>
      </p:sp>
    </p:spTree>
    <p:extLst>
      <p:ext uri="{BB962C8B-B14F-4D97-AF65-F5344CB8AC3E}">
        <p14:creationId xmlns:p14="http://schemas.microsoft.com/office/powerpoint/2010/main" val="18721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transition to consumer behavior.</a:t>
            </a:r>
            <a:r>
              <a:rPr lang="en-US" baseline="0" dirty="0"/>
              <a:t>  Some of this might be review, but its always interesting to understand what drives the people who are driving their cars to or past our shops.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4</a:t>
            </a:fld>
            <a:endParaRPr lang="en-US"/>
          </a:p>
        </p:txBody>
      </p:sp>
    </p:spTree>
    <p:extLst>
      <p:ext uri="{BB962C8B-B14F-4D97-AF65-F5344CB8AC3E}">
        <p14:creationId xmlns:p14="http://schemas.microsoft.com/office/powerpoint/2010/main" val="3081109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electronic</a:t>
            </a:r>
            <a:r>
              <a:rPr lang="en-US" baseline="0" dirty="0"/>
              <a:t> steering also allows the system to use these cameras and radar to sense if the driver is wandering out of a lane, and alert him through visual, haptic and audio feedback.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40</a:t>
            </a:fld>
            <a:endParaRPr lang="en-US"/>
          </a:p>
        </p:txBody>
      </p:sp>
    </p:spTree>
    <p:extLst>
      <p:ext uri="{BB962C8B-B14F-4D97-AF65-F5344CB8AC3E}">
        <p14:creationId xmlns:p14="http://schemas.microsoft.com/office/powerpoint/2010/main" val="2662125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a:t>
            </a:r>
            <a:r>
              <a:rPr lang="en-GB" baseline="0" dirty="0"/>
              <a:t> these components make possible some level of ADAS – Advanced Driver Assistance Systems – which will ultimately lead to the fully autonomous vehicle.  </a:t>
            </a:r>
          </a:p>
          <a:p>
            <a:endParaRPr lang="en-GB" baseline="0" dirty="0"/>
          </a:p>
          <a:p>
            <a:r>
              <a:rPr lang="en-GB" dirty="0"/>
              <a:t>With the advancement of ADAS</a:t>
            </a:r>
            <a:r>
              <a:rPr lang="en-GB" baseline="0" dirty="0"/>
              <a:t> – we are seeing not only an explosion in the number of sensors, but also the number of ECU’s – or mini computers being included on new cars today.</a:t>
            </a:r>
          </a:p>
          <a:p>
            <a:endParaRPr lang="en-GB" baseline="0" dirty="0"/>
          </a:p>
          <a:p>
            <a:r>
              <a:rPr lang="en-GB" baseline="0" dirty="0"/>
              <a:t>No longer just one sitting under the hood running your fuel economy, but they are now all around the vehicle controlling many different systems  including Cameras, Radar systems, Night vision systems and parking assist system. </a:t>
            </a:r>
          </a:p>
          <a:p>
            <a:endParaRPr lang="en-GB" baseline="0"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41</a:t>
            </a:fld>
            <a:endParaRPr lang="en-US" dirty="0"/>
          </a:p>
        </p:txBody>
      </p:sp>
    </p:spTree>
    <p:extLst>
      <p:ext uri="{BB962C8B-B14F-4D97-AF65-F5344CB8AC3E}">
        <p14:creationId xmlns:p14="http://schemas.microsoft.com/office/powerpoint/2010/main" val="39161507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you can imagine, the calibration of these systems is critical!  Here is just one example, but there</a:t>
            </a:r>
            <a:r>
              <a:rPr lang="en-US" baseline="0" dirty="0"/>
              <a:t> are several calibration routines which vary widely by manufacturer.  Some are as easy as printing targets on your own printer and placing them in areas in the shop – measurement is often critical.  Others require targets mounted to fixed mounts on an aligner or stand-alone frame with specific level floor specs to insure the calibration will be accurate.  </a:t>
            </a:r>
            <a:endParaRPr lang="en-US" dirty="0"/>
          </a:p>
        </p:txBody>
      </p:sp>
      <p:sp>
        <p:nvSpPr>
          <p:cNvPr id="4" name="Slide Number Placeholder 3"/>
          <p:cNvSpPr>
            <a:spLocks noGrp="1"/>
          </p:cNvSpPr>
          <p:nvPr>
            <p:ph type="sldNum" sz="quarter" idx="10"/>
          </p:nvPr>
        </p:nvSpPr>
        <p:spPr/>
        <p:txBody>
          <a:bodyPr/>
          <a:lstStyle/>
          <a:p>
            <a:fld id="{B0AE8E64-0BDC-4ED7-8E4D-EC80D10BF237}"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discussed, much of this technology is driven by regulation – if the government requires it, we generally get it.  The Intelligent Transportation System is a program which</a:t>
            </a:r>
            <a:r>
              <a:rPr lang="en-US" baseline="0" dirty="0"/>
              <a:t> has been underway for years and has quietly been guiding and reacting to the technology gains made in vehicle technology…</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43</a:t>
            </a:fld>
            <a:endParaRPr lang="en-US"/>
          </a:p>
        </p:txBody>
      </p:sp>
    </p:spTree>
    <p:extLst>
      <p:ext uri="{BB962C8B-B14F-4D97-AF65-F5344CB8AC3E}">
        <p14:creationId xmlns:p14="http://schemas.microsoft.com/office/powerpoint/2010/main" val="4281018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ITS vision,</a:t>
            </a:r>
            <a:r>
              <a:rPr lang="en-US" baseline="0" dirty="0"/>
              <a:t> simply, is to make sure the vehicles, infrastructure such as traffic lights, train crossings etc. and pedestrians, are all aware of each other, aware of conflicting interests and aware of countermeasures available to them.  This awareness across the stakeholders can reduce accidents, both vehicle to vehicle and vehicle to pedestrian, and increase fuel efficiencies by better managing the flow of traffic.  We’ve all done it, right?  You come to a stop light, have it turn red just before you get there.  You stop, and there’s no one coming in the cross lanes.  What if the light would never turn red in the direction you’re travelling unless there was a reason to?  Imagine your car signaling you that a car 500 feet ahead of you around a blind turn just slammed on its brakes?  The technologies driving this have been in development for years.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44</a:t>
            </a:fld>
            <a:endParaRPr lang="en-US"/>
          </a:p>
        </p:txBody>
      </p:sp>
    </p:spTree>
    <p:extLst>
      <p:ext uri="{BB962C8B-B14F-4D97-AF65-F5344CB8AC3E}">
        <p14:creationId xmlns:p14="http://schemas.microsoft.com/office/powerpoint/2010/main" val="3578632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in various stages of testing for a number of years now, and NHTSA has started the process of mandating it – as of January this year they are pushing for final public comments before making it an official mandate for the OEMs.</a:t>
            </a:r>
          </a:p>
        </p:txBody>
      </p:sp>
      <p:sp>
        <p:nvSpPr>
          <p:cNvPr id="4" name="Slide Number Placeholder 3"/>
          <p:cNvSpPr>
            <a:spLocks noGrp="1"/>
          </p:cNvSpPr>
          <p:nvPr>
            <p:ph type="sldNum" sz="quarter" idx="10"/>
          </p:nvPr>
        </p:nvSpPr>
        <p:spPr/>
        <p:txBody>
          <a:bodyPr/>
          <a:lstStyle/>
          <a:p>
            <a:fld id="{15C28466-6861-4D06-9FBE-E0024B76AAF6}" type="slidenum">
              <a:rPr lang="en-US" smtClean="0"/>
              <a:t>45</a:t>
            </a:fld>
            <a:endParaRPr lang="en-US"/>
          </a:p>
        </p:txBody>
      </p:sp>
    </p:spTree>
    <p:extLst>
      <p:ext uri="{BB962C8B-B14F-4D97-AF65-F5344CB8AC3E}">
        <p14:creationId xmlns:p14="http://schemas.microsoft.com/office/powerpoint/2010/main" val="8969914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phase in plan – the assumption is there is still a lot of dialogue between the stakeholders and NHTSA, and we assume the actual rule would be adopted in 2019.  It could happen sooner than that, so adjust the phase-in math appropriately!  </a:t>
            </a:r>
          </a:p>
        </p:txBody>
      </p:sp>
      <p:sp>
        <p:nvSpPr>
          <p:cNvPr id="4" name="Slide Number Placeholder 3"/>
          <p:cNvSpPr>
            <a:spLocks noGrp="1"/>
          </p:cNvSpPr>
          <p:nvPr>
            <p:ph type="sldNum" sz="quarter" idx="10"/>
          </p:nvPr>
        </p:nvSpPr>
        <p:spPr/>
        <p:txBody>
          <a:bodyPr/>
          <a:lstStyle/>
          <a:p>
            <a:fld id="{15C28466-6861-4D06-9FBE-E0024B76AAF6}" type="slidenum">
              <a:rPr lang="en-US" smtClean="0"/>
              <a:t>46</a:t>
            </a:fld>
            <a:endParaRPr lang="en-US"/>
          </a:p>
        </p:txBody>
      </p:sp>
    </p:spTree>
    <p:extLst>
      <p:ext uri="{BB962C8B-B14F-4D97-AF65-F5344CB8AC3E}">
        <p14:creationId xmlns:p14="http://schemas.microsoft.com/office/powerpoint/2010/main" val="2313401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Meanwhile, GM is already producing vehicles with V2V technology.  Today it’s a bit worthless as Cadillac CTS’s can only talk to other CTS’s and let’s face it, there aren’t that many of them out there.  It’s a little gutsy, as there are no guarantees Cadillac’s implementation will meet the requirements of the final NHTSA ruling, but either way they’re paving the way!</a:t>
            </a:r>
          </a:p>
        </p:txBody>
      </p:sp>
      <p:sp>
        <p:nvSpPr>
          <p:cNvPr id="4" name="Slide Number Placeholder 3"/>
          <p:cNvSpPr>
            <a:spLocks noGrp="1"/>
          </p:cNvSpPr>
          <p:nvPr>
            <p:ph type="sldNum" sz="quarter" idx="10"/>
          </p:nvPr>
        </p:nvSpPr>
        <p:spPr/>
        <p:txBody>
          <a:bodyPr/>
          <a:lstStyle/>
          <a:p>
            <a:fld id="{15C28466-6861-4D06-9FBE-E0024B76AAF6}" type="slidenum">
              <a:rPr lang="en-US" smtClean="0"/>
              <a:t>47</a:t>
            </a:fld>
            <a:endParaRPr lang="en-US"/>
          </a:p>
        </p:txBody>
      </p:sp>
    </p:spTree>
    <p:extLst>
      <p:ext uri="{BB962C8B-B14F-4D97-AF65-F5344CB8AC3E}">
        <p14:creationId xmlns:p14="http://schemas.microsoft.com/office/powerpoint/2010/main" val="3385784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discussed, much of this technology is driven by regulation – if the government requires it, we generally get it.  The Intelligent Transportation System is a program which</a:t>
            </a:r>
            <a:r>
              <a:rPr lang="en-US" baseline="0" dirty="0"/>
              <a:t> has been underway for years and has quietly been guiding and reacting to the technology gains made in vehicle technology…</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48</a:t>
            </a:fld>
            <a:endParaRPr lang="en-US"/>
          </a:p>
        </p:txBody>
      </p:sp>
    </p:spTree>
    <p:extLst>
      <p:ext uri="{BB962C8B-B14F-4D97-AF65-F5344CB8AC3E}">
        <p14:creationId xmlns:p14="http://schemas.microsoft.com/office/powerpoint/2010/main" val="2625840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with all the ADAS initiatives and the pseudo-self driving cars out there, when do we finally get the self-driving car?  Well, autonomous, or self-driving, vehicle’s levels of autonomy vary.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Level 1 of autonomous controls have been around for a while – that includes autonomous braking (collision avoidance) and adaptive cruise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 Level 2 adds features like park assist, enhanced adaptive cruise control and lane keep assist.  Those features are becoming more commonplace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 Level 3 adds “Auto Pilot” features which does allow the car to drive without hands on the wheel with supervision – in controlled situations where there aren’t white semi trailers in front of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 Level 4 is the next big leap and will allow you to “give control” to the vehicle, and distract yourself.  Level 5 actually allows you to take the steering wheel out of the car if you wanted to (think Uber driverless vehicles).</a:t>
            </a:r>
          </a:p>
          <a:p>
            <a:endParaRPr lang="en-US" i="1" baseline="0" dirty="0"/>
          </a:p>
          <a:p>
            <a:r>
              <a:rPr lang="en-US" i="0" baseline="0" dirty="0"/>
              <a:t>Since we have all the components in place, why can’t the cars drive themselves – at least at an L4 category – today?</a:t>
            </a:r>
          </a:p>
          <a:p>
            <a:endParaRPr lang="en-US" i="0" baseline="0" dirty="0"/>
          </a:p>
          <a:p>
            <a:r>
              <a:rPr lang="en-US" i="0" baseline="0" dirty="0"/>
              <a:t>There are a variety of technology barriers still keeping that from happening – they are being addressed quickly and we’ll talk more about those in a minute.  </a:t>
            </a:r>
            <a:endParaRPr lang="en-US" i="0" dirty="0"/>
          </a:p>
          <a:p>
            <a:endParaRPr lang="en-US" dirty="0"/>
          </a:p>
          <a:p>
            <a:r>
              <a:rPr lang="en-US" dirty="0"/>
              <a:t>Meanwhile, assuming</a:t>
            </a:r>
            <a:r>
              <a:rPr lang="en-US" baseline="0" dirty="0"/>
              <a:t> the technology gets proven, lots of other questions have yet to be answered:</a:t>
            </a:r>
          </a:p>
          <a:p>
            <a:endParaRPr lang="en-US" baseline="0" dirty="0"/>
          </a:p>
          <a:p>
            <a:pPr marL="171450" indent="-171450">
              <a:buFontTx/>
              <a:buChar char="-"/>
            </a:pPr>
            <a:r>
              <a:rPr lang="en-US" baseline="0" dirty="0"/>
              <a:t>In a true L5 car, can you get a DUI?  </a:t>
            </a:r>
          </a:p>
          <a:p>
            <a:pPr marL="171450" indent="-171450">
              <a:buFontTx/>
              <a:buChar char="-"/>
            </a:pPr>
            <a:r>
              <a:rPr lang="en-US" baseline="0" dirty="0"/>
              <a:t>In a true L5 car, if it gets in an accident, who is at fault?  </a:t>
            </a:r>
          </a:p>
          <a:p>
            <a:pPr marL="171450" indent="-171450">
              <a:buFontTx/>
              <a:buChar char="-"/>
            </a:pPr>
            <a:r>
              <a:rPr lang="en-US" baseline="0" dirty="0"/>
              <a:t>Even in an L4 car, lots of questions to be decided about when the vehicle “cedes control” to the driver…</a:t>
            </a:r>
          </a:p>
          <a:p>
            <a:pPr marL="171450" indent="-171450">
              <a:buFontTx/>
              <a:buChar char="-"/>
            </a:pPr>
            <a:r>
              <a:rPr lang="en-US" baseline="0" dirty="0"/>
              <a:t>What are the implications to current vehicle platforms?</a:t>
            </a:r>
          </a:p>
          <a:p>
            <a:pPr marL="171450" indent="-171450">
              <a:buFontTx/>
              <a:buChar char="-"/>
            </a:pPr>
            <a:endParaRPr lang="en-US" baseline="0" dirty="0"/>
          </a:p>
          <a:p>
            <a:pPr marL="0" indent="0">
              <a:buFontTx/>
              <a:buNone/>
            </a:pPr>
            <a:r>
              <a:rPr lang="en-US" baseline="0" dirty="0"/>
              <a:t>As we wrestle with these issues, there is still the prediction of societal acceptance of the autonomous vehicle.  In a recent Goldman-Sachs study, societal acceptance is listed as still one of the highest barriers to entry for the true AV.  </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49</a:t>
            </a:fld>
            <a:endParaRPr lang="en-US" dirty="0"/>
          </a:p>
        </p:txBody>
      </p:sp>
    </p:spTree>
    <p:extLst>
      <p:ext uri="{BB962C8B-B14F-4D97-AF65-F5344CB8AC3E}">
        <p14:creationId xmlns:p14="http://schemas.microsoft.com/office/powerpoint/2010/main" val="3161138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In fact, a LOT more!</a:t>
            </a:r>
          </a:p>
          <a:p>
            <a:pPr marL="0" marR="0" lvl="0" indent="0" algn="l" defTabSz="9141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a:ea typeface="ヒラギノ角ゴ Pro W3"/>
            </a:endParaRP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This shows year over year growth over past 25 years…green bars above the line are good, red bars show declines in VMT…</a:t>
            </a:r>
          </a:p>
          <a:p>
            <a:pPr marL="0" marR="0" lvl="0" indent="0" algn="l" defTabSz="9141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a:ea typeface="ヒラギノ角ゴ Pro W3"/>
            </a:endParaRP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As you can see….5 straight years of growth:</a:t>
            </a: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Transition - 2012 – just under ½ percent</a:t>
            </a: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Transition - 2013 – just over ½ percent</a:t>
            </a: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Transition - 2014 – up nearly 2% - </a:t>
            </a: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Transition - biggest increase in 10 years - since 2004 – 10 years!</a:t>
            </a: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Transition - 2015 – up 3.5% - haven’t seen that size </a:t>
            </a:r>
            <a:r>
              <a:rPr kumimoji="0" lang="en-US" sz="1050" b="0" i="0" u="none" strike="noStrike" kern="1200" cap="none" spc="0" normalizeH="0" baseline="0" noProof="0" dirty="0" err="1">
                <a:ln>
                  <a:noFill/>
                </a:ln>
                <a:solidFill>
                  <a:srgbClr val="000000"/>
                </a:solidFill>
                <a:effectLst/>
                <a:uLnTx/>
                <a:uFillTx/>
                <a:latin typeface="Arial"/>
                <a:ea typeface="ヒラギノ角ゴ Pro W3"/>
              </a:rPr>
              <a:t>yr</a:t>
            </a:r>
            <a:r>
              <a:rPr kumimoji="0" lang="en-US" sz="1050" b="0" i="0" u="none" strike="noStrike" kern="1200" cap="none" spc="0" normalizeH="0" baseline="0" noProof="0" dirty="0">
                <a:ln>
                  <a:noFill/>
                </a:ln>
                <a:solidFill>
                  <a:srgbClr val="000000"/>
                </a:solidFill>
                <a:effectLst/>
                <a:uLnTx/>
                <a:uFillTx/>
                <a:latin typeface="Arial"/>
                <a:ea typeface="ヒラギノ角ゴ Pro W3"/>
              </a:rPr>
              <a:t> over </a:t>
            </a:r>
            <a:r>
              <a:rPr kumimoji="0" lang="en-US" sz="1050" b="0" i="0" u="none" strike="noStrike" kern="1200" cap="none" spc="0" normalizeH="0" baseline="0" noProof="0" dirty="0" err="1">
                <a:ln>
                  <a:noFill/>
                </a:ln>
                <a:solidFill>
                  <a:srgbClr val="000000"/>
                </a:solidFill>
                <a:effectLst/>
                <a:uLnTx/>
                <a:uFillTx/>
                <a:latin typeface="Arial"/>
                <a:ea typeface="ヒラギノ角ゴ Pro W3"/>
              </a:rPr>
              <a:t>yr</a:t>
            </a:r>
            <a:r>
              <a:rPr kumimoji="0" lang="en-US" sz="1050" b="0" i="0" u="none" strike="noStrike" kern="1200" cap="none" spc="0" normalizeH="0" baseline="0" noProof="0" dirty="0">
                <a:ln>
                  <a:noFill/>
                </a:ln>
                <a:solidFill>
                  <a:srgbClr val="000000"/>
                </a:solidFill>
                <a:effectLst/>
                <a:uLnTx/>
                <a:uFillTx/>
                <a:latin typeface="Arial"/>
                <a:ea typeface="ヒラギノ角ゴ Pro W3"/>
              </a:rPr>
              <a:t> growth since 1992 – best in nearly 25 years!</a:t>
            </a: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Transition - 2016 still grew at about 2.8%, slowing just a bit but still a solid growth year!</a:t>
            </a:r>
          </a:p>
          <a:p>
            <a:pPr marL="0" marR="0" lvl="0" indent="0" algn="l" defTabSz="9141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mn-lt"/>
              <a:ea typeface="ヒラギノ角ゴ Pro W3"/>
            </a:endParaRPr>
          </a:p>
          <a:p>
            <a:pPr marL="0" marR="0" lvl="0" indent="0" algn="l" defTabSz="91413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ヒラギノ角ゴ Pro W3"/>
              </a:rPr>
              <a:t>Now jury is still out as to whether this trend will continue…but for now, we’re seeing a very positive trend in VMT again and that’s a </a:t>
            </a:r>
            <a:r>
              <a:rPr kumimoji="0" lang="en-US" sz="1050" b="0" i="0" u="sng" strike="noStrike" kern="1200" cap="none" spc="0" normalizeH="0" baseline="0" noProof="0" dirty="0">
                <a:ln>
                  <a:noFill/>
                </a:ln>
                <a:solidFill>
                  <a:srgbClr val="000000"/>
                </a:solidFill>
                <a:effectLst/>
                <a:uLnTx/>
                <a:uFillTx/>
                <a:latin typeface="Arial"/>
                <a:ea typeface="ヒラギノ角ゴ Pro W3"/>
              </a:rPr>
              <a:t>great thing for the aftermarket!</a:t>
            </a:r>
          </a:p>
        </p:txBody>
      </p:sp>
      <p:sp>
        <p:nvSpPr>
          <p:cNvPr id="4" name="Slide Number Placeholder 3"/>
          <p:cNvSpPr>
            <a:spLocks noGrp="1"/>
          </p:cNvSpPr>
          <p:nvPr>
            <p:ph type="sldNum" sz="quarter" idx="10"/>
          </p:nvPr>
        </p:nvSpPr>
        <p:spPr/>
        <p:txBody>
          <a:bodyPr/>
          <a:lstStyle/>
          <a:p>
            <a:fld id="{D4C7AE9C-0611-4AA8-93F7-4B2C2D78CAAA}"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8741780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IHS </a:t>
            </a:r>
            <a:r>
              <a:rPr lang="en-US" dirty="0" err="1"/>
              <a:t>Markit</a:t>
            </a:r>
            <a:r>
              <a:rPr lang="en-US" dirty="0"/>
              <a:t> </a:t>
            </a:r>
            <a:r>
              <a:rPr lang="en-US" dirty="0" err="1"/>
              <a:t>predicsts</a:t>
            </a:r>
            <a:r>
              <a:rPr lang="en-US" dirty="0"/>
              <a:t> a rollout per this chart.  </a:t>
            </a:r>
          </a:p>
          <a:p>
            <a:r>
              <a:rPr lang="en-US" dirty="0"/>
              <a:t>Growth really begins at</a:t>
            </a:r>
            <a:r>
              <a:rPr lang="en-US" baseline="0" dirty="0"/>
              <a:t> about 2025…but pretty negligible at that point</a:t>
            </a:r>
          </a:p>
          <a:p>
            <a:endParaRPr lang="en-US" baseline="0" dirty="0"/>
          </a:p>
          <a:p>
            <a:r>
              <a:rPr lang="en-US" baseline="0" dirty="0"/>
              <a:t>By 2035 – nearly 12 million total global sales…less than 1% of total global sales</a:t>
            </a:r>
          </a:p>
          <a:p>
            <a:endParaRPr lang="en-US" baseline="0" dirty="0"/>
          </a:p>
        </p:txBody>
      </p:sp>
      <p:sp>
        <p:nvSpPr>
          <p:cNvPr id="4" name="Slide Number Placeholder 3"/>
          <p:cNvSpPr>
            <a:spLocks noGrp="1"/>
          </p:cNvSpPr>
          <p:nvPr>
            <p:ph type="sldNum" sz="quarter" idx="10"/>
          </p:nvPr>
        </p:nvSpPr>
        <p:spPr/>
        <p:txBody>
          <a:bodyPr/>
          <a:lstStyle/>
          <a:p>
            <a:fld id="{D4C7AE9C-0611-4AA8-93F7-4B2C2D78CAAA}" type="slidenum">
              <a:rPr lang="en-US" smtClean="0"/>
              <a:t>50</a:t>
            </a:fld>
            <a:endParaRPr lang="en-US"/>
          </a:p>
        </p:txBody>
      </p:sp>
    </p:spTree>
    <p:extLst>
      <p:ext uri="{BB962C8B-B14F-4D97-AF65-F5344CB8AC3E}">
        <p14:creationId xmlns:p14="http://schemas.microsoft.com/office/powerpoint/2010/main" val="27621154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Many OE’s are pushing hard to accelerate that timeline!  Based primarily on a challenge by companies like Uber and Lyft who would love nothing more than to remove the low-paid drivers they are already paying…and are apparently willing to spend millions of dollars to do it.</a:t>
            </a:r>
          </a:p>
        </p:txBody>
      </p:sp>
      <p:sp>
        <p:nvSpPr>
          <p:cNvPr id="4" name="Slide Number Placeholder 3"/>
          <p:cNvSpPr>
            <a:spLocks noGrp="1"/>
          </p:cNvSpPr>
          <p:nvPr>
            <p:ph type="sldNum" sz="quarter" idx="10"/>
          </p:nvPr>
        </p:nvSpPr>
        <p:spPr/>
        <p:txBody>
          <a:bodyPr/>
          <a:lstStyle/>
          <a:p>
            <a:fld id="{15C28466-6861-4D06-9FBE-E0024B76AAF6}" type="slidenum">
              <a:rPr lang="en-US" smtClean="0"/>
              <a:t>51</a:t>
            </a:fld>
            <a:endParaRPr lang="en-US"/>
          </a:p>
        </p:txBody>
      </p:sp>
    </p:spTree>
    <p:extLst>
      <p:ext uri="{BB962C8B-B14F-4D97-AF65-F5344CB8AC3E}">
        <p14:creationId xmlns:p14="http://schemas.microsoft.com/office/powerpoint/2010/main" val="3651516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Tesla says the components</a:t>
            </a:r>
            <a:r>
              <a:rPr lang="en-US" baseline="0" dirty="0"/>
              <a:t> are in place now.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52</a:t>
            </a:fld>
            <a:endParaRPr lang="en-US"/>
          </a:p>
        </p:txBody>
      </p:sp>
    </p:spTree>
    <p:extLst>
      <p:ext uri="{BB962C8B-B14F-4D97-AF65-F5344CB8AC3E}">
        <p14:creationId xmlns:p14="http://schemas.microsoft.com/office/powerpoint/2010/main" val="38700914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video shows a bad Tesla example – remember, Tesla has not claimed you can take your attention off the road in Autopilot mode – it should also make us think about the challenges of all the variables involved in driving – things we take for granted, but which are difficult for a car’s computer to deal with!  </a:t>
            </a:r>
          </a:p>
          <a:p>
            <a:endParaRPr lang="en-US" dirty="0"/>
          </a:p>
          <a:p>
            <a:r>
              <a:rPr lang="en-US" dirty="0"/>
              <a:t>There have been recent developments in Artificial Intelligence – AI – which promise to help accelerate trying to anticipate these things…</a:t>
            </a:r>
          </a:p>
        </p:txBody>
      </p:sp>
      <p:sp>
        <p:nvSpPr>
          <p:cNvPr id="4" name="Slide Number Placeholder 3"/>
          <p:cNvSpPr>
            <a:spLocks noGrp="1"/>
          </p:cNvSpPr>
          <p:nvPr>
            <p:ph type="sldNum" sz="quarter" idx="10"/>
          </p:nvPr>
        </p:nvSpPr>
        <p:spPr/>
        <p:txBody>
          <a:bodyPr/>
          <a:lstStyle/>
          <a:p>
            <a:fld id="{15C28466-6861-4D06-9FBE-E0024B76AAF6}" type="slidenum">
              <a:rPr lang="en-US" smtClean="0"/>
              <a:t>53</a:t>
            </a:fld>
            <a:endParaRPr lang="en-US"/>
          </a:p>
        </p:txBody>
      </p:sp>
    </p:spTree>
    <p:extLst>
      <p:ext uri="{BB962C8B-B14F-4D97-AF65-F5344CB8AC3E}">
        <p14:creationId xmlns:p14="http://schemas.microsoft.com/office/powerpoint/2010/main" val="1109413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BMW is pushing hard for a 2021 L5 vehicle. </a:t>
            </a:r>
          </a:p>
        </p:txBody>
      </p:sp>
      <p:sp>
        <p:nvSpPr>
          <p:cNvPr id="4" name="Slide Number Placeholder 3"/>
          <p:cNvSpPr>
            <a:spLocks noGrp="1"/>
          </p:cNvSpPr>
          <p:nvPr>
            <p:ph type="sldNum" sz="quarter" idx="10"/>
          </p:nvPr>
        </p:nvSpPr>
        <p:spPr/>
        <p:txBody>
          <a:bodyPr/>
          <a:lstStyle/>
          <a:p>
            <a:fld id="{15C28466-6861-4D06-9FBE-E0024B76AAF6}" type="slidenum">
              <a:rPr lang="en-US" smtClean="0"/>
              <a:t>54</a:t>
            </a:fld>
            <a:endParaRPr lang="en-US"/>
          </a:p>
        </p:txBody>
      </p:sp>
    </p:spTree>
    <p:extLst>
      <p:ext uri="{BB962C8B-B14F-4D97-AF65-F5344CB8AC3E}">
        <p14:creationId xmlns:p14="http://schemas.microsoft.com/office/powerpoint/2010/main" val="31739035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Regardless of exactly when the L4 and L5 vehicles really become commonplace, one thing is for sure.  The components that are now proliferating these vehicles as ADAS applications are going to make our highways and vehicles safer!  And they add a lot of complexity that, when it starts wearing out, will require someone to service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Meaning we must be ready with the information – and companies like mine and others are working hard to insure we have that information available and easy to find.  The calibration and diagnostic routines need to be included in tools the professionals can acquire reasonably – and we need to educate the consumer that we remain ready to service these vehicles – as we always have been.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what keeps us from having an AV vehicle today?  We have all the pieces.  Two key issues remain: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Redundancy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Programming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55</a:t>
            </a:fld>
            <a:endParaRPr lang="en-US" dirty="0"/>
          </a:p>
        </p:txBody>
      </p:sp>
    </p:spTree>
    <p:extLst>
      <p:ext uri="{BB962C8B-B14F-4D97-AF65-F5344CB8AC3E}">
        <p14:creationId xmlns:p14="http://schemas.microsoft.com/office/powerpoint/2010/main" val="11127673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slide?  Three</a:t>
            </a:r>
            <a:r>
              <a:rPr lang="en-US" baseline="0" dirty="0"/>
              <a:t> things take this picture of a fully ADAS-equipped vehicle and make it a true Autonomous Vehicle:</a:t>
            </a:r>
          </a:p>
          <a:p>
            <a:pPr marL="228600" indent="-228600">
              <a:buAutoNum type="arabicPeriod"/>
            </a:pPr>
            <a:r>
              <a:rPr lang="en-US" baseline="0" dirty="0"/>
              <a:t>As mentioned, the hardware is there.  What isn’t necessarily there, and hasn’t been fully vetted, is the need for redundancy.  Many of you flew to be here today, and most of your aircraft pretty much flew themselves.  There is still a pilot who is not allowed to take his or her eyes off the controls – that is one level of redundancy.  The other in aircraft is for pretty much every control servo which helps steer the plane, throttle up the engines etc. there is a redundant system.  If both systems don’t agree on specific values, they return control to the pilot for making critical flight decisions.  In the automobile, so far as I know we have redundancy in some systems – most drive by wire systems have at least two TP sensors, for example, and they must agree on their interpretation of the throttle angle.  But to have two EPS systems in case a motor malfunctions, or to have redundancy in many other areas adds cost and weight to the vehicle, further putting into question when we can truly “remove the wheel” and make it a full L5 vehicle.  </a:t>
            </a:r>
          </a:p>
          <a:p>
            <a:pPr marL="228600" indent="-228600">
              <a:buAutoNum type="arabicPeriod"/>
            </a:pPr>
            <a:r>
              <a:rPr lang="en-US" baseline="0" dirty="0"/>
              <a:t>Connected vehicle services – we have those today, but they will have to be even more robust and real-time, to connect the vehicle to infrastructure.  Because if you drive a car – I assume most of us do.  It doesn’t really matter whether you’re a “car person” or not.  Whether you’ve ever popped the hood release and looked under the hood or not, when your car is not behaving as you’re used to, you notice it!  You take off from a red light and it shudders a bit, or hesitates.  Or stumbles when you bring it back to idle.  Or whatever it might be.  Think about the day when you are no longer at the wheel with your feet on the gas and brake pedals.  We will lose that “tactile connection” with the vehicle.  So as it begins to hesitate taking off from a light, internal sensors and algorithms, likely tied to external data sources for real-time research of an issue, will all be taking place without our knowledge.  The vehicle itself – picture it as a future Uber car – will have to decide if it can safely deliver its payload – could be you – to your destination, or if it needs to pull into a maintenance garage to have something checked out.  Does it decide it can deliver you, then take itself “out of service” and drive into a maintenance garage – or should it pull over as it can’t safely drive itself, and call for a tow-truck and a replacement vehicle to deliver you?  All these things will be happening in a connected manner.  With high computing processing </a:t>
            </a:r>
            <a:r>
              <a:rPr lang="en-US" baseline="0" dirty="0" err="1"/>
              <a:t>occuring</a:t>
            </a:r>
            <a:r>
              <a:rPr lang="en-US" baseline="0" dirty="0"/>
              <a:t> both in the vehicle and in the infrastructure the vehicle is communicating with.</a:t>
            </a:r>
          </a:p>
          <a:p>
            <a:pPr marL="228600" indent="-228600">
              <a:buAutoNum type="arabicPeriod"/>
            </a:pPr>
            <a:r>
              <a:rPr lang="en-US" baseline="0" dirty="0"/>
              <a:t>Transition – and recent advancements in AI – Artificial Intelligence – is what is really driving the accelerated timelines.  AI promises to “learn” rapidly and be able to help process that information and help make decisions.  This will be critical for the success of the AV.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56</a:t>
            </a:fld>
            <a:endParaRPr lang="en-US"/>
          </a:p>
        </p:txBody>
      </p:sp>
    </p:spTree>
    <p:extLst>
      <p:ext uri="{BB962C8B-B14F-4D97-AF65-F5344CB8AC3E}">
        <p14:creationId xmlns:p14="http://schemas.microsoft.com/office/powerpoint/2010/main" val="3608989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Mobileye has been deemed so important, it became a necessary acquisition – valued at over $15 billion dollars – for Intel to target to cement Intel’s future in the automotive mobility</a:t>
            </a:r>
            <a:r>
              <a:rPr lang="en-US" baseline="0" dirty="0"/>
              <a:t> sector.  During the purchase announcement, Intel believes the autonomous driving sector will be a $70b industry by 2030.  If they’re right – and so far we don’t see data to state they’re not - $15b becomes a pretty good price if the </a:t>
            </a:r>
            <a:r>
              <a:rPr lang="en-US" baseline="0" dirty="0" err="1"/>
              <a:t>Mobilieye</a:t>
            </a:r>
            <a:r>
              <a:rPr lang="en-US" baseline="0" dirty="0"/>
              <a:t>/Intel technology partnership can maintain their lead.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57</a:t>
            </a:fld>
            <a:endParaRPr lang="en-US"/>
          </a:p>
        </p:txBody>
      </p:sp>
    </p:spTree>
    <p:extLst>
      <p:ext uri="{BB962C8B-B14F-4D97-AF65-F5344CB8AC3E}">
        <p14:creationId xmlns:p14="http://schemas.microsoft.com/office/powerpoint/2010/main" val="1469166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Nvidia</a:t>
            </a:r>
            <a:r>
              <a:rPr lang="en-US" dirty="0"/>
              <a:t> is another interesting story.</a:t>
            </a:r>
            <a:r>
              <a:rPr lang="en-US" baseline="0" dirty="0"/>
              <a:t>  Talk about a company who developed a technology for one use and recognized the potential in other uses!  They invented the GPU – Graphic Processing Unit and the “Deep Learning” capability of the GPU.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58</a:t>
            </a:fld>
            <a:endParaRPr lang="en-US"/>
          </a:p>
        </p:txBody>
      </p:sp>
    </p:spTree>
    <p:extLst>
      <p:ext uri="{BB962C8B-B14F-4D97-AF65-F5344CB8AC3E}">
        <p14:creationId xmlns:p14="http://schemas.microsoft.com/office/powerpoint/2010/main" val="2874480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Capable of</a:t>
            </a:r>
            <a:r>
              <a:rPr lang="en-US" baseline="0" dirty="0"/>
              <a:t> only drawing 10 watts of power, a board with two GPU’s can deliver 24 trillion deep learning operations per second.  And they’re scalable if you need more than that!  </a:t>
            </a:r>
          </a:p>
          <a:p>
            <a:endParaRPr lang="en-US" baseline="0" dirty="0"/>
          </a:p>
          <a:p>
            <a:r>
              <a:rPr lang="en-US" baseline="0" dirty="0"/>
              <a:t>AT CES 2017 they announced their new Xavier chip which promises even more computational power.  And they’ve build their own autonomous vehicle which they call the BB8 to test this technology.  Let’s take a look!</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59</a:t>
            </a:fld>
            <a:endParaRPr lang="en-US"/>
          </a:p>
        </p:txBody>
      </p:sp>
    </p:spTree>
    <p:extLst>
      <p:ext uri="{BB962C8B-B14F-4D97-AF65-F5344CB8AC3E}">
        <p14:creationId xmlns:p14="http://schemas.microsoft.com/office/powerpoint/2010/main" val="144659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ヒラギノ角ゴ Pro W3"/>
              </a:rPr>
              <a:t>Obviously helped by gasoline prices being down…Lowest sustained prices since 2009.</a:t>
            </a:r>
          </a:p>
          <a:p>
            <a:endParaRPr lang="en-US" dirty="0"/>
          </a:p>
          <a:p>
            <a:r>
              <a:rPr lang="en-US" dirty="0"/>
              <a:t>It</a:t>
            </a:r>
            <a:r>
              <a:rPr lang="en-US" baseline="0" dirty="0"/>
              <a:t> becomes obvious the tie in between miles driven and gas prices/cost to run our vehicles.  </a:t>
            </a:r>
          </a:p>
          <a:p>
            <a:endParaRPr lang="en-US" dirty="0"/>
          </a:p>
          <a:p>
            <a:r>
              <a:rPr lang="en-US" dirty="0"/>
              <a:t>Nat’l </a:t>
            </a:r>
            <a:r>
              <a:rPr lang="en-US" dirty="0" err="1"/>
              <a:t>Avg</a:t>
            </a:r>
            <a:r>
              <a:rPr lang="en-US" dirty="0"/>
              <a:t> from last</a:t>
            </a:r>
            <a:r>
              <a:rPr lang="en-US" baseline="0" dirty="0"/>
              <a:t> week</a:t>
            </a:r>
            <a:r>
              <a:rPr lang="en-US" dirty="0"/>
              <a:t> was about $2.29… roughly flat to a year ago…..but</a:t>
            </a:r>
            <a:r>
              <a:rPr lang="en-US" baseline="0" dirty="0"/>
              <a:t> you can see the volatility over time.</a:t>
            </a:r>
          </a:p>
          <a:p>
            <a:endParaRPr lang="en-US" baseline="0" dirty="0"/>
          </a:p>
          <a:p>
            <a:r>
              <a:rPr lang="en-US" baseline="0" dirty="0"/>
              <a:t>But overall gas prices are down…</a:t>
            </a:r>
          </a:p>
          <a:p>
            <a:endParaRPr lang="en-US" baseline="0" dirty="0"/>
          </a:p>
          <a:p>
            <a:r>
              <a:rPr lang="en-US" baseline="0" dirty="0"/>
              <a:t>Transition - in fact down about 18% over the past 2 years….</a:t>
            </a:r>
          </a:p>
          <a:p>
            <a:endParaRPr lang="en-US" baseline="0" dirty="0"/>
          </a:p>
          <a:p>
            <a:r>
              <a:rPr lang="en-US" baseline="0" dirty="0"/>
              <a:t>Transition - and nearly 40% just since 2014.</a:t>
            </a:r>
          </a:p>
          <a:p>
            <a:endParaRPr lang="en-US" baseline="0" dirty="0"/>
          </a:p>
          <a:p>
            <a:r>
              <a:rPr lang="en-US" dirty="0"/>
              <a:t>Clear correlation between lower</a:t>
            </a:r>
            <a:r>
              <a:rPr lang="en-US" baseline="0" dirty="0"/>
              <a:t> gas prices and higher sustained vehicles miles travelled…so jury is out as to how long this trend will continue, but for now it is a major positive trend for the aftermarket business!</a:t>
            </a:r>
            <a:endParaRPr lang="en-US" dirty="0"/>
          </a:p>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6</a:t>
            </a:fld>
            <a:endParaRPr lang="en-US" dirty="0"/>
          </a:p>
        </p:txBody>
      </p:sp>
    </p:spTree>
    <p:extLst>
      <p:ext uri="{BB962C8B-B14F-4D97-AF65-F5344CB8AC3E}">
        <p14:creationId xmlns:p14="http://schemas.microsoft.com/office/powerpoint/2010/main" val="2248888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incredible, right?  Think about all the decisions that</a:t>
            </a:r>
            <a:r>
              <a:rPr lang="en-US" baseline="0" dirty="0"/>
              <a:t> are being made all the time – which lane is best to be in, anticipating all the vehicle’s intentions around you – all the things we do every day but take for granted.  </a:t>
            </a:r>
          </a:p>
          <a:p>
            <a:endParaRPr lang="en-US" baseline="0" dirty="0"/>
          </a:p>
          <a:p>
            <a:r>
              <a:rPr lang="en-US" baseline="0" dirty="0"/>
              <a:t>Now let me paint a different picture!  How many of you use an in-dash navigation system?  Even if its your iPhone or Android phone?  How many of you are married?  OK, how many of you can relate to this – here’s how my life works – I have a navigation system and I use it all the time because it has a better view of the world from a real-time traffic scenario, so I let it route me around accidents and traffic congestion – it works pretty well!  Unless my wife is in the car.  Then its like “Why is it telling you to turn here!  Turn left over there.  Ignore that thing!”  Can anyone relate to that?  So I can’t wait for the day when I let my wife argue with the autonomous vehicle about the route it has her on trying to get her to an event.  Should be pretty entertaining!  </a:t>
            </a:r>
          </a:p>
          <a:p>
            <a:endParaRPr lang="en-US" baseline="0" dirty="0"/>
          </a:p>
          <a:p>
            <a:r>
              <a:rPr lang="en-US" baseline="0" dirty="0"/>
              <a:t>But seriously, a lot is going on in the world of AI right now.  At my company we use it to deliver better information for diagnostic repairs and for connected vehicles to use as part of their decision-making process!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60</a:t>
            </a:fld>
            <a:endParaRPr lang="en-US"/>
          </a:p>
        </p:txBody>
      </p:sp>
    </p:spTree>
    <p:extLst>
      <p:ext uri="{BB962C8B-B14F-4D97-AF65-F5344CB8AC3E}">
        <p14:creationId xmlns:p14="http://schemas.microsoft.com/office/powerpoint/2010/main" val="2760413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may not associate</a:t>
            </a:r>
            <a:r>
              <a:rPr lang="en-US" baseline="0" dirty="0"/>
              <a:t> </a:t>
            </a:r>
            <a:r>
              <a:rPr lang="en-US" baseline="0" dirty="0" err="1"/>
              <a:t>Nvidia</a:t>
            </a:r>
            <a:r>
              <a:rPr lang="en-US" baseline="0" dirty="0"/>
              <a:t> with the motor vehicle market today, you certainly recognize Bosch – and they’ve signed up in a partnership with </a:t>
            </a:r>
            <a:r>
              <a:rPr lang="en-US" baseline="0" dirty="0" err="1"/>
              <a:t>Nvidea</a:t>
            </a:r>
            <a:r>
              <a:rPr lang="en-US" baseline="0" dirty="0"/>
              <a:t> to marry their knowledge of the automotive data structure with </a:t>
            </a:r>
            <a:r>
              <a:rPr lang="en-US" baseline="0" dirty="0" err="1"/>
              <a:t>Nvideas</a:t>
            </a:r>
            <a:r>
              <a:rPr lang="en-US" baseline="0" dirty="0"/>
              <a:t> Xavier GPU board to do some truly awesome things – and I can’t wait to see what they come up with next!</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61</a:t>
            </a:fld>
            <a:endParaRPr lang="en-US"/>
          </a:p>
        </p:txBody>
      </p:sp>
    </p:spTree>
    <p:extLst>
      <p:ext uri="{BB962C8B-B14F-4D97-AF65-F5344CB8AC3E}">
        <p14:creationId xmlns:p14="http://schemas.microsoft.com/office/powerpoint/2010/main" val="9840591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Nissan and BMW have announced partnerships with Microsoft to bring Cortana’s consumer-centric AI functions to the automotive experience.  With focus on natural language speech interpretation and converting that speech to action, more interesting possibilities emerge.  Again at CES this year, Nissan had prepared a version of a possible vision they see for the Cortana integration to Nissan automobiles.  </a:t>
            </a:r>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62</a:t>
            </a:fld>
            <a:endParaRPr lang="en-US"/>
          </a:p>
        </p:txBody>
      </p:sp>
    </p:spTree>
    <p:extLst>
      <p:ext uri="{BB962C8B-B14F-4D97-AF65-F5344CB8AC3E}">
        <p14:creationId xmlns:p14="http://schemas.microsoft.com/office/powerpoint/2010/main" val="889308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again,</a:t>
            </a:r>
            <a:r>
              <a:rPr lang="en-US" baseline="0" dirty="0"/>
              <a:t> while this enhanced connection between the vehicle and the driver is not “autonomous” – it certainly shows the importance of the connections being established between the driver and the vehicle, as well as the vehicle to whatever infrastructure the consumer is using to manage the rest of their life – whether that’s through iCloud, Exchange, Google or another – the car knew the driver’s business appointments, personal information, etc.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63</a:t>
            </a:fld>
            <a:endParaRPr lang="en-US"/>
          </a:p>
        </p:txBody>
      </p:sp>
    </p:spTree>
    <p:extLst>
      <p:ext uri="{BB962C8B-B14F-4D97-AF65-F5344CB8AC3E}">
        <p14:creationId xmlns:p14="http://schemas.microsoft.com/office/powerpoint/2010/main" val="38181071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been here before!  But not at this level of rapidly evolving sophistication.</a:t>
            </a:r>
          </a:p>
          <a:p>
            <a:endParaRPr lang="en-US" dirty="0"/>
          </a:p>
          <a:p>
            <a:r>
              <a:rPr lang="en-US" dirty="0"/>
              <a:t>When we moved from points ignition to transistor ignition to </a:t>
            </a:r>
            <a:r>
              <a:rPr lang="en-US" dirty="0" err="1"/>
              <a:t>distributorless</a:t>
            </a:r>
            <a:r>
              <a:rPr lang="en-US" dirty="0"/>
              <a:t> to direct ignition…</a:t>
            </a:r>
          </a:p>
          <a:p>
            <a:endParaRPr lang="en-US" dirty="0"/>
          </a:p>
          <a:p>
            <a:r>
              <a:rPr lang="en-US" dirty="0"/>
              <a:t>When we moved from carburetion to fuel injection…</a:t>
            </a:r>
          </a:p>
          <a:p>
            <a:endParaRPr lang="en-US" dirty="0"/>
          </a:p>
          <a:p>
            <a:r>
              <a:rPr lang="en-US" dirty="0"/>
              <a:t>The demise of</a:t>
            </a:r>
            <a:r>
              <a:rPr lang="en-US" baseline="0" dirty="0"/>
              <a:t> the aftermarket was predicted by some…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64</a:t>
            </a:fld>
            <a:endParaRPr lang="en-US" dirty="0"/>
          </a:p>
        </p:txBody>
      </p:sp>
    </p:spTree>
    <p:extLst>
      <p:ext uri="{BB962C8B-B14F-4D97-AF65-F5344CB8AC3E}">
        <p14:creationId xmlns:p14="http://schemas.microsoft.com/office/powerpoint/2010/main" val="16699900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Consumers must be confident that the independent AM</a:t>
            </a:r>
            <a:r>
              <a:rPr lang="en-US" baseline="0" dirty="0"/>
              <a:t> can service these new vehicles just as effectively and more cost efficiently than the OEM dealer.</a:t>
            </a:r>
          </a:p>
          <a:p>
            <a:endParaRPr lang="en-US" baseline="0" dirty="0"/>
          </a:p>
          <a:p>
            <a:r>
              <a:rPr lang="en-US" baseline="0" dirty="0"/>
              <a:t>So whether it’s new electronics, alternative powertrains, or new technology surrounding the good old internal combustion engine…the aftermarket has the opportunity to do what it has done before…</a:t>
            </a:r>
          </a:p>
          <a:p>
            <a:endParaRPr lang="en-US" baseline="0" dirty="0"/>
          </a:p>
          <a:p>
            <a:r>
              <a:rPr lang="en-US" baseline="0" dirty="0"/>
              <a:t>Develop new, innovative solutions to the complexities associated with next generation vehicles.</a:t>
            </a:r>
          </a:p>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65</a:t>
            </a:fld>
            <a:endParaRPr lang="en-US" dirty="0"/>
          </a:p>
        </p:txBody>
      </p:sp>
    </p:spTree>
    <p:extLst>
      <p:ext uri="{BB962C8B-B14F-4D97-AF65-F5344CB8AC3E}">
        <p14:creationId xmlns:p14="http://schemas.microsoft.com/office/powerpoint/2010/main" val="10822946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more</a:t>
            </a:r>
            <a:r>
              <a:rPr lang="en-US" baseline="0" dirty="0"/>
              <a:t> about connected cars!  We’ve talked about them in the context of ITS, but there’s much more!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66</a:t>
            </a:fld>
            <a:endParaRPr lang="en-US"/>
          </a:p>
        </p:txBody>
      </p:sp>
    </p:spTree>
    <p:extLst>
      <p:ext uri="{BB962C8B-B14F-4D97-AF65-F5344CB8AC3E}">
        <p14:creationId xmlns:p14="http://schemas.microsoft.com/office/powerpoint/2010/main" val="23644925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On-Star,</a:t>
            </a:r>
            <a:r>
              <a:rPr lang="en-US" baseline="0" dirty="0"/>
              <a:t> as I said, has been a pioneer in turning telematics into an industry.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67</a:t>
            </a:fld>
            <a:endParaRPr lang="en-US"/>
          </a:p>
        </p:txBody>
      </p:sp>
    </p:spTree>
    <p:extLst>
      <p:ext uri="{BB962C8B-B14F-4D97-AF65-F5344CB8AC3E}">
        <p14:creationId xmlns:p14="http://schemas.microsoft.com/office/powerpoint/2010/main" val="13009464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manufacturer’s are following suit,</a:t>
            </a:r>
            <a:r>
              <a:rPr lang="en-US" baseline="0" dirty="0"/>
              <a:t> trying to cash in on the OnStar model.  </a:t>
            </a:r>
          </a:p>
          <a:p>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68</a:t>
            </a:fld>
            <a:endParaRPr lang="en-US"/>
          </a:p>
        </p:txBody>
      </p:sp>
    </p:spTree>
    <p:extLst>
      <p:ext uri="{BB962C8B-B14F-4D97-AF65-F5344CB8AC3E}">
        <p14:creationId xmlns:p14="http://schemas.microsoft.com/office/powerpoint/2010/main" val="26635359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recognize the value</a:t>
            </a:r>
            <a:r>
              <a:rPr lang="en-US" baseline="0" dirty="0"/>
              <a:t> of remaining connected to their customers, at least for a while at no charge.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69</a:t>
            </a:fld>
            <a:endParaRPr lang="en-US"/>
          </a:p>
        </p:txBody>
      </p:sp>
    </p:spTree>
    <p:extLst>
      <p:ext uri="{BB962C8B-B14F-4D97-AF65-F5344CB8AC3E}">
        <p14:creationId xmlns:p14="http://schemas.microsoft.com/office/powerpoint/2010/main" val="238595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5908" y="8687409"/>
            <a:ext cx="2972096" cy="456595"/>
          </a:xfrm>
          <a:prstGeom prst="rect">
            <a:avLst/>
          </a:prstGeom>
          <a:noFill/>
          <a:ln w="9525">
            <a:noFill/>
            <a:miter lim="800000"/>
            <a:headEnd/>
            <a:tailEnd/>
          </a:ln>
        </p:spPr>
        <p:txBody>
          <a:bodyPr lIns="93946" tIns="46975" rIns="93946" bIns="46975" anchor="b"/>
          <a:lstStyle/>
          <a:p>
            <a:pPr algn="r" defTabSz="939701"/>
            <a:fld id="{63DE571E-1861-4A25-B9B8-5B8C53363731}" type="slidenum">
              <a:rPr lang="en-US" sz="1200">
                <a:solidFill>
                  <a:prstClr val="black"/>
                </a:solidFill>
              </a:rPr>
              <a:pPr algn="r" defTabSz="939701"/>
              <a:t>7</a:t>
            </a:fld>
            <a:endParaRPr lang="en-US" sz="1200" dirty="0">
              <a:solidFill>
                <a:prstClr val="black"/>
              </a:solidFill>
            </a:endParaRPr>
          </a:p>
        </p:txBody>
      </p:sp>
      <p:sp>
        <p:nvSpPr>
          <p:cNvPr id="63491" name="Rectangle 2"/>
          <p:cNvSpPr>
            <a:spLocks noGrp="1" noRot="1" noChangeAspect="1" noChangeArrowheads="1" noTextEdit="1"/>
          </p:cNvSpPr>
          <p:nvPr>
            <p:ph type="sldImg"/>
          </p:nvPr>
        </p:nvSpPr>
        <p:spPr>
          <a:xfrm>
            <a:off x="384175" y="685800"/>
            <a:ext cx="6089650" cy="3425825"/>
          </a:xfrm>
          <a:ln/>
        </p:spPr>
      </p:sp>
      <p:sp>
        <p:nvSpPr>
          <p:cNvPr id="63492" name="Rectangle 3"/>
          <p:cNvSpPr>
            <a:spLocks noGrp="1" noChangeArrowheads="1"/>
          </p:cNvSpPr>
          <p:nvPr>
            <p:ph type="body" idx="1"/>
          </p:nvPr>
        </p:nvSpPr>
        <p:spPr>
          <a:xfrm>
            <a:off x="686107" y="4342197"/>
            <a:ext cx="5485804" cy="4115405"/>
          </a:xfrm>
          <a:noFill/>
          <a:ln/>
        </p:spPr>
        <p:txBody>
          <a:bodyPr/>
          <a:lstStyle/>
          <a:p>
            <a:pPr eaLnBrk="1" hangingPunct="1"/>
            <a:r>
              <a:rPr lang="en-US" sz="1000" dirty="0">
                <a:latin typeface="Arial" pitchFamily="34" charset="0"/>
              </a:rPr>
              <a:t>This shows our US new light vehicle sales history and forecast…</a:t>
            </a:r>
          </a:p>
          <a:p>
            <a:pPr eaLnBrk="1" hangingPunct="1"/>
            <a:endParaRPr lang="en-US" sz="1000" dirty="0">
              <a:latin typeface="Arial" pitchFamily="34" charset="0"/>
            </a:endParaRPr>
          </a:p>
          <a:p>
            <a:pPr eaLnBrk="1" hangingPunct="1"/>
            <a:r>
              <a:rPr lang="en-US" sz="1000" dirty="0">
                <a:latin typeface="Arial" pitchFamily="34" charset="0"/>
              </a:rPr>
              <a:t>Grey bars are history….red is the most current actual = 2016 – and green is our forecast.  You can see that 2015 was the first year</a:t>
            </a:r>
            <a:r>
              <a:rPr lang="en-US" sz="1000" baseline="0" dirty="0">
                <a:latin typeface="Arial" pitchFamily="34" charset="0"/>
              </a:rPr>
              <a:t> since 2000 we surpassed 17 million vehicles sold, with a pretty good outlook through the forecast period.  </a:t>
            </a:r>
          </a:p>
          <a:p>
            <a:pPr eaLnBrk="1" hangingPunct="1"/>
            <a:endParaRPr lang="en-US" sz="1000" baseline="0" dirty="0">
              <a:latin typeface="Arial" pitchFamily="34" charset="0"/>
            </a:endParaRPr>
          </a:p>
          <a:p>
            <a:pPr eaLnBrk="1" hangingPunct="1"/>
            <a:r>
              <a:rPr lang="en-US" sz="1000" dirty="0">
                <a:latin typeface="Arial" pitchFamily="34" charset="0"/>
              </a:rPr>
              <a:t>Meanwhile, you can see we’re coming off of 6 straight years of positive year over year growth….this is the longest string of YR/YR increases in about 100 years!  Last time it happened was in the 1920’s.  </a:t>
            </a:r>
          </a:p>
          <a:p>
            <a:pPr eaLnBrk="1" hangingPunct="1"/>
            <a:endParaRPr lang="en-US" sz="1000" baseline="0" dirty="0">
              <a:latin typeface="Arial" pitchFamily="34" charset="0"/>
            </a:endParaRPr>
          </a:p>
          <a:p>
            <a:pPr eaLnBrk="1" hangingPunct="1"/>
            <a:r>
              <a:rPr lang="en-US" sz="1000" baseline="0" dirty="0">
                <a:latin typeface="Arial" pitchFamily="34" charset="0"/>
              </a:rPr>
              <a:t>T</a:t>
            </a:r>
            <a:r>
              <a:rPr lang="en-US" sz="1000" dirty="0">
                <a:latin typeface="Arial" pitchFamily="34" charset="0"/>
              </a:rPr>
              <a:t>his is a great thing for the repair industry – simply more vehicles to repair down the line….</a:t>
            </a:r>
          </a:p>
          <a:p>
            <a:pPr eaLnBrk="1" hangingPunct="1"/>
            <a:endParaRPr lang="en-US" sz="1000" dirty="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a:latin typeface="Arial" pitchFamily="34" charset="0"/>
              </a:rPr>
              <a:t>What’s interesting to look at is the decline we saw (transition) beginning in 2008.  Of course we felt it then, and that’s driven our average age increase we keep talking about.  We’ll talk about that again in a few minutes.</a:t>
            </a:r>
            <a:endParaRPr lang="en-US" sz="1000" dirty="0">
              <a:latin typeface="Arial" pitchFamily="34" charset="0"/>
            </a:endParaRPr>
          </a:p>
          <a:p>
            <a:pPr eaLnBrk="1" hangingPunct="1"/>
            <a:endParaRPr lang="en-US" sz="1000" dirty="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70</a:t>
            </a:fld>
            <a:endParaRPr lang="en-US"/>
          </a:p>
        </p:txBody>
      </p:sp>
    </p:spTree>
    <p:extLst>
      <p:ext uri="{BB962C8B-B14F-4D97-AF65-F5344CB8AC3E}">
        <p14:creationId xmlns:p14="http://schemas.microsoft.com/office/powerpoint/2010/main" val="1136696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28466-6861-4D06-9FBE-E0024B76AAF6}" type="slidenum">
              <a:rPr lang="en-US" smtClean="0"/>
              <a:t>72</a:t>
            </a:fld>
            <a:endParaRPr lang="en-US"/>
          </a:p>
        </p:txBody>
      </p:sp>
    </p:spTree>
    <p:extLst>
      <p:ext uri="{BB962C8B-B14F-4D97-AF65-F5344CB8AC3E}">
        <p14:creationId xmlns:p14="http://schemas.microsoft.com/office/powerpoint/2010/main" val="8258978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of course we have aftermarket telematics devices.  These </a:t>
            </a:r>
            <a:r>
              <a:rPr lang="en-US" dirty="0" err="1"/>
              <a:t>entrepeneureal</a:t>
            </a:r>
            <a:r>
              <a:rPr lang="en-US" baseline="0" dirty="0"/>
              <a:t> companies have recognized the possibilities of telematics, put their own spin on it and are actively marketing solutions which leverage the standard OBDII (J1962) port on the vehicle.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73</a:t>
            </a:fld>
            <a:endParaRPr lang="en-US"/>
          </a:p>
        </p:txBody>
      </p:sp>
    </p:spTree>
    <p:extLst>
      <p:ext uri="{BB962C8B-B14F-4D97-AF65-F5344CB8AC3E}">
        <p14:creationId xmlns:p14="http://schemas.microsoft.com/office/powerpoint/2010/main" val="40601608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not only for vehicle maintenance, but also for other stakeholders, insurance has</a:t>
            </a:r>
            <a:r>
              <a:rPr lang="en-US" baseline="0" dirty="0"/>
              <a:t> the most aftermarket devices currently installed.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74</a:t>
            </a:fld>
            <a:endParaRPr lang="en-US"/>
          </a:p>
        </p:txBody>
      </p:sp>
    </p:spTree>
    <p:extLst>
      <p:ext uri="{BB962C8B-B14F-4D97-AF65-F5344CB8AC3E}">
        <p14:creationId xmlns:p14="http://schemas.microsoft.com/office/powerpoint/2010/main" val="33962347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we’ve all seen recent issues</a:t>
            </a:r>
            <a:r>
              <a:rPr lang="en-US" baseline="0" dirty="0"/>
              <a:t> as cyber-security hits our industry in a big way.  So lets talk about that!  Security is not a new issue for the vehicle manufacturers.  It literally blindsided them.  In 2014 I was on a vacation and needed to go to the store for something.  My sister-in-law had used the rental car and I wasn’t sure where she had parked it so when I got into the parking lot of the hotel we were staying at, I hit the panic button to find it.  Three cars in the parking lot began honking their horns, and one started.  So this is not new – and it wasn’t telematics which started it.  However, as the vehicles become more connected, obviously the risk platform increases.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75</a:t>
            </a:fld>
            <a:endParaRPr lang="en-US"/>
          </a:p>
        </p:txBody>
      </p:sp>
    </p:spTree>
    <p:extLst>
      <p:ext uri="{BB962C8B-B14F-4D97-AF65-F5344CB8AC3E}">
        <p14:creationId xmlns:p14="http://schemas.microsoft.com/office/powerpoint/2010/main" val="41500763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vehicle hacking is a real threat!  With the connected vehicle being so prevalent now, threats from outside countries wishing to do us physical or economic damage have but to hack into, for example, every on-star equipped vehicle in the US and shut them down during rush hour to clog our nations roadways and create an opportunity for more ominous threats.</a:t>
            </a:r>
          </a:p>
          <a:p>
            <a:endParaRPr lang="en-US" dirty="0"/>
          </a:p>
          <a:p>
            <a:r>
              <a:rPr lang="en-US" dirty="0"/>
              <a:t>Equally concerning are the software nerds who would just get a kick out of saying they drove all FCA vehicles off the road and take credit for it.</a:t>
            </a:r>
          </a:p>
          <a:p>
            <a:endParaRPr lang="en-US" dirty="0"/>
          </a:p>
          <a:p>
            <a:r>
              <a:rPr lang="en-US" dirty="0"/>
              <a:t>The vehicle manufacturers are working with government and security specialists to understand the threat footprint and countermeasures which can be taken to reduce the threat.</a:t>
            </a:r>
          </a:p>
          <a:p>
            <a:endParaRPr lang="en-US" dirty="0"/>
          </a:p>
          <a:p>
            <a:r>
              <a:rPr lang="en-US" dirty="0"/>
              <a:t>This will be something we face forever, just as we all have anti-virus software on our computers and many of us have had at least one instance where a virus snuck through</a:t>
            </a:r>
          </a:p>
          <a:p>
            <a:endParaRPr lang="en-US" dirty="0"/>
          </a:p>
          <a:p>
            <a:r>
              <a:rPr lang="en-US" dirty="0"/>
              <a:t>The industry is working together to design secure-by-design architectures, but they’re a ways off.</a:t>
            </a:r>
          </a:p>
        </p:txBody>
      </p:sp>
      <p:sp>
        <p:nvSpPr>
          <p:cNvPr id="4" name="Slide Number Placeholder 3"/>
          <p:cNvSpPr>
            <a:spLocks noGrp="1"/>
          </p:cNvSpPr>
          <p:nvPr>
            <p:ph type="sldNum" sz="quarter" idx="10"/>
          </p:nvPr>
        </p:nvSpPr>
        <p:spPr/>
        <p:txBody>
          <a:bodyPr/>
          <a:lstStyle/>
          <a:p>
            <a:fld id="{0297E67F-9BE8-4405-A78A-A40F2EF52C08}" type="slidenum">
              <a:rPr lang="en-US" smtClean="0"/>
              <a:t>76</a:t>
            </a:fld>
            <a:endParaRPr lang="en-US"/>
          </a:p>
        </p:txBody>
      </p:sp>
    </p:spTree>
    <p:extLst>
      <p:ext uri="{BB962C8B-B14F-4D97-AF65-F5344CB8AC3E}">
        <p14:creationId xmlns:p14="http://schemas.microsoft.com/office/powerpoint/2010/main" val="35642370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while</a:t>
            </a:r>
            <a:r>
              <a:rPr lang="en-US" baseline="0" dirty="0"/>
              <a:t> the aftermarket devices haven’t been singled out – as I said the VM technologies are pretty shaky in this regard – we certainly have an expanded risk with the dongles.  First, the OBDII port was never intended for this!  Since 1996 this standardized port has been required to access emissions-related data and codes from the vehicle.  As we all know OE’s typically also use this connector for their proprietary communications which is not necessarily standardized but is fairly easy to figure out, either by reverse engineering or licensing from the OE’s the data and functions they make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It was designed for diagnostics in the service bay, not for remotely accessing vehicle information or potentially receiving inappropriate actuator requests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Companies like VW have for a long time stated the OBDII port “was never intended as our playground”.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77</a:t>
            </a:fld>
            <a:endParaRPr lang="en-US"/>
          </a:p>
        </p:txBody>
      </p:sp>
    </p:spTree>
    <p:extLst>
      <p:ext uri="{BB962C8B-B14F-4D97-AF65-F5344CB8AC3E}">
        <p14:creationId xmlns:p14="http://schemas.microsoft.com/office/powerpoint/2010/main" val="31402088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even as some OE’s continue to tout the woes of the OBDII port and its exposure, Ford recently announced they will be marketing a device to retrofit older cars which includes remote start, lock and unlock functions and more.  </a:t>
            </a:r>
          </a:p>
        </p:txBody>
      </p:sp>
      <p:sp>
        <p:nvSpPr>
          <p:cNvPr id="4" name="Slide Number Placeholder 3"/>
          <p:cNvSpPr>
            <a:spLocks noGrp="1"/>
          </p:cNvSpPr>
          <p:nvPr>
            <p:ph type="sldNum" sz="quarter" idx="10"/>
          </p:nvPr>
        </p:nvSpPr>
        <p:spPr/>
        <p:txBody>
          <a:bodyPr/>
          <a:lstStyle/>
          <a:p>
            <a:fld id="{15C28466-6861-4D06-9FBE-E0024B76AAF6}" type="slidenum">
              <a:rPr lang="en-US" smtClean="0"/>
              <a:t>78</a:t>
            </a:fld>
            <a:endParaRPr lang="en-US"/>
          </a:p>
        </p:txBody>
      </p:sp>
    </p:spTree>
    <p:extLst>
      <p:ext uri="{BB962C8B-B14F-4D97-AF65-F5344CB8AC3E}">
        <p14:creationId xmlns:p14="http://schemas.microsoft.com/office/powerpoint/2010/main" val="6634398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way, by design we know the OBDII port is not secure.  That means </a:t>
            </a:r>
            <a:r>
              <a:rPr lang="en-US" baseline="0" dirty="0"/>
              <a:t>once the port becomes used for wireless access via one of these (or any of the nearly 500 offerings out there), the vehicle is as secure as the device plugged into it.  We as consumers have no idea how secure they really are, but if someone gains access to them, they have access to your vehicle just as surely as if they’d connected directly to it.  </a:t>
            </a:r>
          </a:p>
          <a:p>
            <a:r>
              <a:rPr lang="en-US" baseline="0" dirty="0"/>
              <a:t>The government is taking this seriously, and is pressuring the vehicle manufacturers to better protect us from ourselves by securing the OBDII port.</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79</a:t>
            </a:fld>
            <a:endParaRPr lang="en-US"/>
          </a:p>
        </p:txBody>
      </p:sp>
    </p:spTree>
    <p:extLst>
      <p:ext uri="{BB962C8B-B14F-4D97-AF65-F5344CB8AC3E}">
        <p14:creationId xmlns:p14="http://schemas.microsoft.com/office/powerpoint/2010/main" val="14237430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asking “What does this have to do with me?  After all, I’m not working on that many connected cars yet!  </a:t>
            </a:r>
          </a:p>
          <a:p>
            <a:r>
              <a:rPr lang="en-US" dirty="0"/>
              <a:t>Well, there is an SAE committee that’s been meeting to provide recommended practices for the vehicle manufacturers to begin locking down the port.  </a:t>
            </a:r>
          </a:p>
          <a:p>
            <a:r>
              <a:rPr lang="en-US" dirty="0"/>
              <a:t>Transition – How they do it could impact your scan tool’s ability to access critical data and functionality needed to properly diagnose the vehicle.</a:t>
            </a:r>
          </a:p>
          <a:p>
            <a:r>
              <a:rPr lang="en-US" dirty="0"/>
              <a:t>Transition – Industry trade associations are working to make sure the aftermarket’s voice is heard – but it could mean higher prices for scan tools due to new technologies needed, or worse yet, limit of access to certain functions.  </a:t>
            </a:r>
          </a:p>
        </p:txBody>
      </p:sp>
      <p:sp>
        <p:nvSpPr>
          <p:cNvPr id="4" name="Slide Number Placeholder 3"/>
          <p:cNvSpPr>
            <a:spLocks noGrp="1"/>
          </p:cNvSpPr>
          <p:nvPr>
            <p:ph type="sldNum" sz="quarter" idx="10"/>
          </p:nvPr>
        </p:nvSpPr>
        <p:spPr/>
        <p:txBody>
          <a:bodyPr/>
          <a:lstStyle/>
          <a:p>
            <a:fld id="{0297E67F-9BE8-4405-A78A-A40F2EF52C08}" type="slidenum">
              <a:rPr lang="en-US" smtClean="0"/>
              <a:t>80</a:t>
            </a:fld>
            <a:endParaRPr lang="en-US"/>
          </a:p>
        </p:txBody>
      </p:sp>
    </p:spTree>
    <p:extLst>
      <p:ext uri="{BB962C8B-B14F-4D97-AF65-F5344CB8AC3E}">
        <p14:creationId xmlns:p14="http://schemas.microsoft.com/office/powerpoint/2010/main" val="218732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continue to see import badges taking market share from the “legacy” “Detroit 3”.  Its hard for me to label them as Domestic vs Import anymore, since many of the badges are import but production and component manufacture</a:t>
            </a:r>
            <a:r>
              <a:rPr lang="en-US" baseline="0" dirty="0"/>
              <a:t> of many of them have shifted to the U.S. and many components and assembly for legacy Detroit automakers has shifted to outside-US factories.  </a:t>
            </a:r>
          </a:p>
          <a:p>
            <a:endParaRPr lang="en-US" baseline="0" dirty="0"/>
          </a:p>
          <a:p>
            <a:r>
              <a:rPr lang="en-US" baseline="0" dirty="0"/>
              <a:t>Domestic cars has lost about 10 points in market share over 10 years.  </a:t>
            </a:r>
          </a:p>
          <a:p>
            <a:endParaRPr lang="en-US" baseline="0" dirty="0"/>
          </a:p>
          <a:p>
            <a:r>
              <a:rPr lang="en-US" baseline="0" dirty="0"/>
              <a:t>Dom Lt Trucks – which include crossovers and SUV’s - stay about the same at 2 share point loss – to be expected, Big 3 still remain leader in lt trucks.</a:t>
            </a:r>
          </a:p>
          <a:p>
            <a:endParaRPr lang="en-US" baseline="0" dirty="0"/>
          </a:p>
          <a:p>
            <a:r>
              <a:rPr lang="en-US" baseline="0" dirty="0"/>
              <a:t>Import Cars – picked up 4 share points.</a:t>
            </a:r>
          </a:p>
          <a:p>
            <a:endParaRPr lang="en-US" baseline="0" dirty="0"/>
          </a:p>
          <a:p>
            <a:r>
              <a:rPr lang="en-US" baseline="0" dirty="0"/>
              <a:t>But Import Lt Trucks – gained 8 share point gain when looking over this time span.  This tells us that while the Domestic 3 lost a little share in light trucks, most of the domestic car share loss was to import trucks, which is going to be interesting to watch.  Again, that category includes the SUV/Crossover segments, which likely make up a large part of that share gain.  </a:t>
            </a:r>
          </a:p>
          <a:p>
            <a:endParaRPr lang="en-US" baseline="0" dirty="0"/>
          </a:p>
        </p:txBody>
      </p:sp>
      <p:sp>
        <p:nvSpPr>
          <p:cNvPr id="4" name="Slide Number Placeholder 3"/>
          <p:cNvSpPr>
            <a:spLocks noGrp="1"/>
          </p:cNvSpPr>
          <p:nvPr>
            <p:ph type="sldNum" sz="quarter" idx="10"/>
          </p:nvPr>
        </p:nvSpPr>
        <p:spPr/>
        <p:txBody>
          <a:bodyPr/>
          <a:lstStyle/>
          <a:p>
            <a:fld id="{02A32C17-A472-4774-AAA4-7C42DB4D94B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6557888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2 issues to solve:</a:t>
            </a:r>
          </a:p>
          <a:p>
            <a:pPr marL="228600" indent="-228600">
              <a:buAutoNum type="arabicPeriod"/>
            </a:pPr>
            <a:r>
              <a:rPr lang="en-US" baseline="0" dirty="0"/>
              <a:t>We believe the consumer has the ultimate decision as to whether they want anyone getting the data coming off their vehicle, and if so, who should that be?</a:t>
            </a:r>
          </a:p>
          <a:p>
            <a:pPr marL="228600" indent="-228600">
              <a:buAutoNum type="arabicPeriod"/>
            </a:pPr>
            <a:r>
              <a:rPr lang="en-US" baseline="0" dirty="0"/>
              <a:t>We need to secure the vehicle to protect the driver from unscrupulous hackers.</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81</a:t>
            </a:fld>
            <a:endParaRPr lang="en-US"/>
          </a:p>
        </p:txBody>
      </p:sp>
    </p:spTree>
    <p:extLst>
      <p:ext uri="{BB962C8B-B14F-4D97-AF65-F5344CB8AC3E}">
        <p14:creationId xmlns:p14="http://schemas.microsoft.com/office/powerpoint/2010/main" val="13538241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fairly historic event where the aftermarket and vehicle manufacturers appear to agree in principle on something, we’re jointly defining a solution we hope will help keep the aftermarket’s interests intact, give the consumer more choice about who has access to their data and not cause grief to the vehicle manufacturers.  </a:t>
            </a:r>
          </a:p>
        </p:txBody>
      </p:sp>
      <p:sp>
        <p:nvSpPr>
          <p:cNvPr id="4" name="Slide Number Placeholder 3"/>
          <p:cNvSpPr>
            <a:spLocks noGrp="1"/>
          </p:cNvSpPr>
          <p:nvPr>
            <p:ph type="sldNum" sz="quarter" idx="10"/>
          </p:nvPr>
        </p:nvSpPr>
        <p:spPr/>
        <p:txBody>
          <a:bodyPr/>
          <a:lstStyle/>
          <a:p>
            <a:fld id="{0297E67F-9BE8-4405-A78A-A40F2EF52C08}" type="slidenum">
              <a:rPr lang="en-US" smtClean="0"/>
              <a:t>82</a:t>
            </a:fld>
            <a:endParaRPr lang="en-US"/>
          </a:p>
        </p:txBody>
      </p:sp>
    </p:spTree>
    <p:extLst>
      <p:ext uri="{BB962C8B-B14F-4D97-AF65-F5344CB8AC3E}">
        <p14:creationId xmlns:p14="http://schemas.microsoft.com/office/powerpoint/2010/main" val="35620540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ITS proposal?  And how its fairly certain to become mandated?  </a:t>
            </a:r>
          </a:p>
        </p:txBody>
      </p:sp>
      <p:sp>
        <p:nvSpPr>
          <p:cNvPr id="4" name="Slide Number Placeholder 3"/>
          <p:cNvSpPr>
            <a:spLocks noGrp="1"/>
          </p:cNvSpPr>
          <p:nvPr>
            <p:ph type="sldNum" sz="quarter" idx="10"/>
          </p:nvPr>
        </p:nvSpPr>
        <p:spPr/>
        <p:txBody>
          <a:bodyPr/>
          <a:lstStyle/>
          <a:p>
            <a:fld id="{0297E67F-9BE8-4405-A78A-A40F2EF52C08}" type="slidenum">
              <a:rPr lang="en-US" smtClean="0"/>
              <a:t>83</a:t>
            </a:fld>
            <a:endParaRPr lang="en-US"/>
          </a:p>
        </p:txBody>
      </p:sp>
    </p:spTree>
    <p:extLst>
      <p:ext uri="{BB962C8B-B14F-4D97-AF65-F5344CB8AC3E}">
        <p14:creationId xmlns:p14="http://schemas.microsoft.com/office/powerpoint/2010/main" val="3183191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high level view of the ITS architecture – its</a:t>
            </a:r>
            <a:r>
              <a:rPr lang="en-US" baseline="0" dirty="0"/>
              <a:t> already going to be in place to support ITS – and it allows the possibility of an aftermarket interface securely requesting functions and data from the on-board computer systems on the vehicle.  </a:t>
            </a:r>
          </a:p>
          <a:p>
            <a:endParaRPr lang="en-US" baseline="0" dirty="0"/>
          </a:p>
          <a:p>
            <a:r>
              <a:rPr lang="en-US" baseline="0" dirty="0"/>
              <a:t>Not to oversimplify, but essentially the aftermarket, SAE and the vehicle manufacturers must agree on a common set of requests that can be made which will allow this thing in the middle – the vehicle gateway – to receive the request, determine if the vehicle is in a state to respond to the request, and then respond back to the requestor.  </a:t>
            </a:r>
          </a:p>
          <a:p>
            <a:endParaRPr lang="en-US" baseline="0" dirty="0"/>
          </a:p>
          <a:p>
            <a:r>
              <a:rPr lang="en-US" baseline="0" dirty="0"/>
              <a:t>It actually makes the OE systems more secure, because aftermarket companies will no longer need to understand all the stuff that happens to the left of that box like they do today.    </a:t>
            </a:r>
          </a:p>
        </p:txBody>
      </p:sp>
      <p:sp>
        <p:nvSpPr>
          <p:cNvPr id="4" name="Slide Number Placeholder 3"/>
          <p:cNvSpPr>
            <a:spLocks noGrp="1"/>
          </p:cNvSpPr>
          <p:nvPr>
            <p:ph type="sldNum" sz="quarter" idx="10"/>
          </p:nvPr>
        </p:nvSpPr>
        <p:spPr/>
        <p:txBody>
          <a:bodyPr/>
          <a:lstStyle/>
          <a:p>
            <a:fld id="{0297E67F-9BE8-4405-A78A-A40F2EF52C08}" type="slidenum">
              <a:rPr lang="en-US" smtClean="0"/>
              <a:t>84</a:t>
            </a:fld>
            <a:endParaRPr lang="en-US"/>
          </a:p>
        </p:txBody>
      </p:sp>
    </p:spTree>
    <p:extLst>
      <p:ext uri="{BB962C8B-B14F-4D97-AF65-F5344CB8AC3E}">
        <p14:creationId xmlns:p14="http://schemas.microsoft.com/office/powerpoint/2010/main" val="38345558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simplify further, we’ll be able to access either via an OBDII port or wirelessly through telematics interfaces through a built-in firewall to the SVI.  </a:t>
            </a:r>
            <a:r>
              <a:rPr lang="en-US" baseline="0" dirty="0"/>
              <a:t>The firewall will authenticate the tool as valid, but more importantly the SVI will take any request which is defined in its data dictionary and pass it back to whatever VM-specific protocols may be behind it. We don’t know and really shouldn’t care how they designed it in the background AS LONG as we have a robust data dictionary which is updated as new systems are added to the vehicle.  This way we can ask at any time to take control of the steering wheel.  The SVI will process that request and, based on the data dictionary and the rules which govern it, can respond with:</a:t>
            </a:r>
          </a:p>
          <a:p>
            <a:endParaRPr lang="en-US" baseline="0" dirty="0"/>
          </a:p>
          <a:p>
            <a:pPr marL="171450" indent="-171450">
              <a:buFontTx/>
              <a:buChar char="-"/>
            </a:pPr>
            <a:r>
              <a:rPr lang="en-US" baseline="0" dirty="0"/>
              <a:t>I could do that but not unless the vehicle is stopped and in Park or Neutral</a:t>
            </a:r>
          </a:p>
          <a:p>
            <a:pPr marL="171450" indent="-171450">
              <a:buFontTx/>
              <a:buChar char="-"/>
            </a:pPr>
            <a:r>
              <a:rPr lang="en-US" baseline="0" dirty="0"/>
              <a:t>I can’t do that based on the situation at hand</a:t>
            </a:r>
          </a:p>
          <a:p>
            <a:pPr marL="171450" indent="-171450">
              <a:buFontTx/>
              <a:buChar char="-"/>
            </a:pPr>
            <a:r>
              <a:rPr lang="en-US" baseline="0" dirty="0"/>
              <a:t>This vehicle does not support that function</a:t>
            </a:r>
          </a:p>
          <a:p>
            <a:pPr marL="171450" indent="-171450">
              <a:buFontTx/>
              <a:buChar char="-"/>
            </a:pPr>
            <a:r>
              <a:rPr lang="en-US" baseline="0" dirty="0"/>
              <a:t>Etc.  </a:t>
            </a:r>
          </a:p>
          <a:p>
            <a:pPr marL="0" indent="0">
              <a:buFontTx/>
              <a:buNone/>
            </a:pP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85</a:t>
            </a:fld>
            <a:endParaRPr lang="en-US"/>
          </a:p>
        </p:txBody>
      </p:sp>
    </p:spTree>
    <p:extLst>
      <p:ext uri="{BB962C8B-B14F-4D97-AF65-F5344CB8AC3E}">
        <p14:creationId xmlns:p14="http://schemas.microsoft.com/office/powerpoint/2010/main" val="23703566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can we do?  As an industry we’re represented by</a:t>
            </a:r>
            <a:r>
              <a:rPr lang="en-US" baseline="0" dirty="0"/>
              <a:t> a variety of industry trade associations.  </a:t>
            </a:r>
            <a:r>
              <a:rPr lang="en-US" baseline="0" dirty="0" err="1"/>
              <a:t>AutoCare</a:t>
            </a:r>
            <a:r>
              <a:rPr lang="en-US" baseline="0" dirty="0"/>
              <a:t>, AASA, ASA, ETI and others are collaborating well on this subject and are working as a team with the VM’s to arrive at a mutually beneficial solution which keeps the aftermarket </a:t>
            </a:r>
            <a:r>
              <a:rPr lang="en-US" baseline="0" dirty="0" err="1"/>
              <a:t>relevent</a:t>
            </a:r>
            <a:r>
              <a:rPr lang="en-US" baseline="0" dirty="0"/>
              <a:t>.  They’ve had a few productive meetings and are scheduling what may be the most </a:t>
            </a:r>
            <a:r>
              <a:rPr lang="en-US" baseline="0" dirty="0" err="1"/>
              <a:t>inciteful</a:t>
            </a:r>
            <a:r>
              <a:rPr lang="en-US" baseline="0" dirty="0"/>
              <a:t> meeting in November where the techies can finally get together and begin hashing this out.  We remain hopeful these meetings are productive and we get alignment by all the VM’s on the SVI approach.  </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86</a:t>
            </a:fld>
            <a:endParaRPr lang="en-US"/>
          </a:p>
        </p:txBody>
      </p:sp>
    </p:spTree>
    <p:extLst>
      <p:ext uri="{BB962C8B-B14F-4D97-AF65-F5344CB8AC3E}">
        <p14:creationId xmlns:p14="http://schemas.microsoft.com/office/powerpoint/2010/main" val="39988737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meantime we have commissioned a very extensive survey of industry folk and people who drive the cars to get their takes on telematics and what it might mean to them, because at the end</a:t>
            </a:r>
            <a:r>
              <a:rPr lang="en-US" baseline="0" dirty="0"/>
              <a:t> of the day this is not a dialogue about “aftermarket vs OE” – instead, this is an argument about “who owns the data” and “who dictates who has access to the data”.  </a:t>
            </a:r>
          </a:p>
          <a:p>
            <a:endParaRPr lang="en-US" baseline="0" dirty="0"/>
          </a:p>
          <a:p>
            <a:r>
              <a:rPr lang="en-US" baseline="0" dirty="0"/>
              <a:t>You have a copy of these next few slides in your handouts as we felt it important for you to become familiar with this subject, as you’re likely to hear a lot more about it in coming months.  I want to cover some highlights:</a:t>
            </a:r>
          </a:p>
          <a:p>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87</a:t>
            </a:fld>
            <a:endParaRPr lang="en-US"/>
          </a:p>
        </p:txBody>
      </p:sp>
    </p:spTree>
    <p:extLst>
      <p:ext uri="{BB962C8B-B14F-4D97-AF65-F5344CB8AC3E}">
        <p14:creationId xmlns:p14="http://schemas.microsoft.com/office/powerpoint/2010/main" val="8256949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not too surprisingly, consumers are not all that</a:t>
            </a:r>
            <a:r>
              <a:rPr lang="en-US" baseline="0" dirty="0"/>
              <a:t> aware of the subject of telematics.  Over 60% of them have no knowledge at all.  </a:t>
            </a:r>
          </a:p>
          <a:p>
            <a:endParaRPr lang="en-US" baseline="0" dirty="0"/>
          </a:p>
          <a:p>
            <a:r>
              <a:rPr lang="en-US" baseline="0" dirty="0"/>
              <a:t>Transition – second, more interestingly, in the Auto Care Association’s member roster, only 24% consider themselves very familiar with the subject and roughly 75% of them might have heard about it but don’t know all that much.  So I can tell you, at the Auto Care Association we’re taking that pretty seriously and are embarking on a significant education campaign.  If our members don’t understand it, how will we ever educate the consumer?  </a:t>
            </a:r>
          </a:p>
          <a:p>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88</a:t>
            </a:fld>
            <a:endParaRPr lang="en-US"/>
          </a:p>
        </p:txBody>
      </p:sp>
    </p:spTree>
    <p:extLst>
      <p:ext uri="{BB962C8B-B14F-4D97-AF65-F5344CB8AC3E}">
        <p14:creationId xmlns:p14="http://schemas.microsoft.com/office/powerpoint/2010/main" val="9634647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educated about what telematics is, nearly half of</a:t>
            </a:r>
            <a:r>
              <a:rPr lang="en-US" baseline="0" dirty="0"/>
              <a:t> consumers believe they must already own the data and control it.</a:t>
            </a:r>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89</a:t>
            </a:fld>
            <a:endParaRPr lang="en-US"/>
          </a:p>
        </p:txBody>
      </p:sp>
    </p:spTree>
    <p:extLst>
      <p:ext uri="{BB962C8B-B14F-4D97-AF65-F5344CB8AC3E}">
        <p14:creationId xmlns:p14="http://schemas.microsoft.com/office/powerpoint/2010/main" val="29179870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further educated, over 80% of drivers and over 90% of Association membership believe the vehicle owner should have</a:t>
            </a:r>
            <a:r>
              <a:rPr lang="en-US" baseline="0" dirty="0"/>
              <a:t> the final say about if and who should receive information from their vehicle.  In fact, once educated 7 out of 10 </a:t>
            </a:r>
            <a:r>
              <a:rPr lang="en-US" baseline="0" dirty="0" err="1"/>
              <a:t>thnk</a:t>
            </a:r>
            <a:r>
              <a:rPr lang="en-US" baseline="0" dirty="0"/>
              <a:t> it’s a real problem that this information is sent back to the VM and want that changed!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90</a:t>
            </a:fld>
            <a:endParaRPr lang="en-US"/>
          </a:p>
        </p:txBody>
      </p:sp>
    </p:spTree>
    <p:extLst>
      <p:ext uri="{BB962C8B-B14F-4D97-AF65-F5344CB8AC3E}">
        <p14:creationId xmlns:p14="http://schemas.microsoft.com/office/powerpoint/2010/main" val="253226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381000" y="685800"/>
            <a:ext cx="6096000" cy="3429000"/>
          </a:xfrm>
          <a:ln/>
        </p:spPr>
      </p:sp>
      <p:sp>
        <p:nvSpPr>
          <p:cNvPr id="15362" name="Notes Placeholder 2"/>
          <p:cNvSpPr>
            <a:spLocks noGrp="1"/>
          </p:cNvSpPr>
          <p:nvPr>
            <p:ph type="body" idx="1"/>
          </p:nvPr>
        </p:nvSpPr>
        <p:spPr>
          <a:noFill/>
          <a:ln/>
        </p:spPr>
        <p:txBody>
          <a:bodyPr/>
          <a:lstStyle/>
          <a:p>
            <a:pPr eaLnBrk="1" hangingPunct="1"/>
            <a:r>
              <a:rPr lang="en-US" dirty="0">
                <a:latin typeface="Arial" pitchFamily="34" charset="0"/>
                <a:ea typeface="ＭＳ Ｐゴシック" charset="-128"/>
              </a:rPr>
              <a:t>Now let’s look at U.S.</a:t>
            </a:r>
            <a:r>
              <a:rPr lang="en-US" baseline="0" dirty="0">
                <a:latin typeface="Arial" pitchFamily="34" charset="0"/>
                <a:ea typeface="ＭＳ Ｐゴシック" charset="-128"/>
              </a:rPr>
              <a:t> </a:t>
            </a:r>
            <a:r>
              <a:rPr lang="en-US" dirty="0">
                <a:latin typeface="Arial" pitchFamily="34" charset="0"/>
                <a:ea typeface="ＭＳ Ｐゴシック" charset="-128"/>
              </a:rPr>
              <a:t> VIO – total vehicles in operation</a:t>
            </a:r>
          </a:p>
          <a:p>
            <a:pPr eaLnBrk="1" hangingPunct="1"/>
            <a:endParaRPr lang="en-US" dirty="0">
              <a:latin typeface="Arial" pitchFamily="34" charset="0"/>
              <a:ea typeface="ＭＳ Ｐゴシック" charset="-128"/>
            </a:endParaRPr>
          </a:p>
          <a:p>
            <a:pPr eaLnBrk="1" hangingPunct="1"/>
            <a:r>
              <a:rPr lang="en-US" dirty="0">
                <a:latin typeface="Arial" pitchFamily="34" charset="0"/>
                <a:ea typeface="ＭＳ Ｐゴシック" charset="-128"/>
              </a:rPr>
              <a:t>The US new vehicle growth I talked about  is having positive impact on our VIO here at home….Today</a:t>
            </a:r>
            <a:r>
              <a:rPr lang="en-US" baseline="0" dirty="0">
                <a:latin typeface="Arial" pitchFamily="34" charset="0"/>
                <a:ea typeface="ＭＳ Ｐゴシック" charset="-128"/>
              </a:rPr>
              <a:t> we stand at about 264 million light vehicles.</a:t>
            </a:r>
          </a:p>
          <a:p>
            <a:pPr eaLnBrk="1" hangingPunct="1"/>
            <a:endParaRPr lang="en-US" baseline="0" dirty="0">
              <a:latin typeface="Arial" pitchFamily="34" charset="0"/>
              <a:ea typeface="ＭＳ Ｐゴシック" charset="-128"/>
            </a:endParaRPr>
          </a:p>
          <a:p>
            <a:pPr eaLnBrk="1" hangingPunct="1"/>
            <a:r>
              <a:rPr lang="en-US" dirty="0">
                <a:latin typeface="Arial" pitchFamily="34" charset="0"/>
                <a:ea typeface="ＭＳ Ｐゴシック" charset="-128"/>
              </a:rPr>
              <a:t>We see nice</a:t>
            </a:r>
            <a:r>
              <a:rPr lang="en-US" baseline="0" dirty="0">
                <a:latin typeface="Arial" pitchFamily="34" charset="0"/>
                <a:ea typeface="ＭＳ Ｐゴシック" charset="-128"/>
              </a:rPr>
              <a:t> steady growth over next 5-6 years – up over 10% and hitting breaking 291 million units by 2021…</a:t>
            </a:r>
          </a:p>
          <a:p>
            <a:pPr eaLnBrk="1" hangingPunct="1"/>
            <a:endParaRPr lang="en-US" dirty="0">
              <a:latin typeface="Arial" pitchFamily="34" charset="0"/>
              <a:ea typeface="ＭＳ Ｐゴシック" charset="-128"/>
            </a:endParaRPr>
          </a:p>
          <a:p>
            <a:pPr eaLnBrk="1" hangingPunct="1"/>
            <a:r>
              <a:rPr lang="en-US" dirty="0">
                <a:latin typeface="Arial" pitchFamily="34" charset="0"/>
                <a:ea typeface="ＭＳ Ｐゴシック" charset="-128"/>
              </a:rPr>
              <a:t>Why growing:</a:t>
            </a:r>
          </a:p>
          <a:p>
            <a:pPr eaLnBrk="1" hangingPunct="1"/>
            <a:r>
              <a:rPr lang="en-US" dirty="0">
                <a:latin typeface="Arial" pitchFamily="34" charset="0"/>
                <a:ea typeface="ＭＳ Ｐゴシック" charset="-128"/>
              </a:rPr>
              <a:t>- New light vehicle sales continue to hit record levels</a:t>
            </a:r>
          </a:p>
          <a:p>
            <a:pPr eaLnBrk="1" hangingPunct="1"/>
            <a:r>
              <a:rPr lang="en-US" dirty="0">
                <a:latin typeface="Arial" pitchFamily="34" charset="0"/>
                <a:ea typeface="ＭＳ Ｐゴシック" charset="-128"/>
              </a:rPr>
              <a:t>-</a:t>
            </a:r>
            <a:r>
              <a:rPr lang="en-US" baseline="0" dirty="0">
                <a:latin typeface="Arial" pitchFamily="34" charset="0"/>
                <a:ea typeface="ＭＳ Ｐゴシック" charset="-128"/>
              </a:rPr>
              <a:t> </a:t>
            </a:r>
            <a:r>
              <a:rPr lang="en-US" dirty="0">
                <a:latin typeface="Arial" pitchFamily="34" charset="0"/>
                <a:ea typeface="ＭＳ Ｐゴシック" charset="-128"/>
              </a:rPr>
              <a:t>People</a:t>
            </a:r>
            <a:r>
              <a:rPr lang="en-US" baseline="0" dirty="0">
                <a:latin typeface="Arial" pitchFamily="34" charset="0"/>
                <a:ea typeface="ＭＳ Ｐゴシック" charset="-128"/>
              </a:rPr>
              <a:t> holding their cars longer</a:t>
            </a:r>
          </a:p>
          <a:p>
            <a:pPr eaLnBrk="1" hangingPunct="1"/>
            <a:r>
              <a:rPr lang="en-US" baseline="0" dirty="0">
                <a:latin typeface="Arial" pitchFamily="34" charset="0"/>
                <a:ea typeface="ＭＳ Ｐゴシック" charset="-128"/>
              </a:rPr>
              <a:t>- Cars lasting longer</a:t>
            </a:r>
          </a:p>
          <a:p>
            <a:pPr eaLnBrk="1" hangingPunct="1"/>
            <a:endParaRPr lang="en-US" baseline="0" dirty="0">
              <a:latin typeface="Arial" pitchFamily="34" charset="0"/>
              <a:ea typeface="ＭＳ Ｐゴシック" charset="-128"/>
            </a:endParaRPr>
          </a:p>
          <a:p>
            <a:pPr eaLnBrk="1" hangingPunct="1"/>
            <a:r>
              <a:rPr lang="en-US" baseline="0" dirty="0">
                <a:latin typeface="Arial" pitchFamily="34" charset="0"/>
                <a:ea typeface="ＭＳ Ｐゴシック" charset="-128"/>
              </a:rPr>
              <a:t>Simply more cars and light trucks on the road for the aftermarket to service. What’s continuing to occur is a gradual shift in the average age of the vehicles in operation, though.  </a:t>
            </a:r>
            <a:endParaRPr lang="en-US" dirty="0">
              <a:latin typeface="Arial" pitchFamily="34" charset="0"/>
              <a:ea typeface="ＭＳ Ｐゴシック" charset="-128"/>
            </a:endParaRPr>
          </a:p>
        </p:txBody>
      </p:sp>
      <p:sp>
        <p:nvSpPr>
          <p:cNvPr id="15363" name="Slide Number Placeholder 3"/>
          <p:cNvSpPr txBox="1">
            <a:spLocks noGrp="1"/>
          </p:cNvSpPr>
          <p:nvPr/>
        </p:nvSpPr>
        <p:spPr bwMode="auto">
          <a:xfrm>
            <a:off x="5442614" y="8249681"/>
            <a:ext cx="1083897" cy="478825"/>
          </a:xfrm>
          <a:prstGeom prst="rect">
            <a:avLst/>
          </a:prstGeom>
          <a:noFill/>
          <a:ln w="9525">
            <a:noFill/>
            <a:miter lim="800000"/>
            <a:headEnd/>
            <a:tailEnd/>
          </a:ln>
        </p:spPr>
        <p:txBody>
          <a:bodyPr lIns="91334" tIns="45667" rIns="91334" bIns="45667" anchor="b"/>
          <a:lstStyle/>
          <a:p>
            <a:pPr algn="r" defTabSz="913580"/>
            <a:fld id="{91FA0ECF-0B84-49B5-BB75-0E835B595E7F}" type="slidenum">
              <a:rPr lang="en-US" sz="900">
                <a:solidFill>
                  <a:prstClr val="black"/>
                </a:solidFill>
                <a:latin typeface="Calibri"/>
              </a:rPr>
              <a:pPr algn="r" defTabSz="913580"/>
              <a:t>9</a:t>
            </a:fld>
            <a:endParaRPr lang="en-US" sz="900" dirty="0">
              <a:solidFill>
                <a:prstClr val="black"/>
              </a:solidFill>
              <a:latin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we’ll be taking appointments from the car itself (with the endorsement</a:t>
            </a:r>
            <a:r>
              <a:rPr lang="en-US" baseline="0" dirty="0"/>
              <a:t> of the owner!)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297E67F-9BE8-4405-A78A-A40F2EF52C08}" type="slidenum">
              <a:rPr lang="en-US" smtClean="0"/>
              <a:t>91</a:t>
            </a:fld>
            <a:endParaRPr lang="en-US"/>
          </a:p>
        </p:txBody>
      </p:sp>
    </p:spTree>
    <p:extLst>
      <p:ext uri="{BB962C8B-B14F-4D97-AF65-F5344CB8AC3E}">
        <p14:creationId xmlns:p14="http://schemas.microsoft.com/office/powerpoint/2010/main" val="1053297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762000" y="438150"/>
            <a:ext cx="7772400" cy="1102519"/>
          </a:xfrm>
          <a:effectLst>
            <a:outerShdw blurRad="50800" dist="38100" dir="2700000" algn="tl" rotWithShape="0">
              <a:prstClr val="black">
                <a:alpha val="40000"/>
              </a:prstClr>
            </a:outerShdw>
          </a:effectLst>
        </p:spPr>
        <p:txBody>
          <a:bodyPr/>
          <a:lstStyle/>
          <a:p>
            <a:r>
              <a:rPr lang="en-US" dirty="0"/>
              <a:t>Click to edit Master title style</a:t>
            </a:r>
          </a:p>
        </p:txBody>
      </p:sp>
      <p:sp>
        <p:nvSpPr>
          <p:cNvPr id="3" name="Subtitle 2"/>
          <p:cNvSpPr>
            <a:spLocks noGrp="1"/>
          </p:cNvSpPr>
          <p:nvPr>
            <p:ph type="subTitle" idx="1"/>
          </p:nvPr>
        </p:nvSpPr>
        <p:spPr>
          <a:xfrm>
            <a:off x="1295400" y="3486150"/>
            <a:ext cx="6400800" cy="762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Slide Number Placeholder 7"/>
          <p:cNvSpPr>
            <a:spLocks noGrp="1"/>
          </p:cNvSpPr>
          <p:nvPr>
            <p:ph type="sldNum" sz="quarter" idx="10"/>
          </p:nvPr>
        </p:nvSpPr>
        <p:spPr/>
        <p:txBody>
          <a:bodyPr/>
          <a:lstStyle/>
          <a:p>
            <a:fld id="{96DBFC3B-CC32-4FC6-8118-80BDCA79AC6E}" type="slidenum">
              <a:rPr lang="en-US" smtClean="0"/>
              <a:pPr/>
              <a:t>‹#›</a:t>
            </a:fld>
            <a:endParaRPr lang="en-US" dirty="0"/>
          </a:p>
        </p:txBody>
      </p:sp>
    </p:spTree>
    <p:extLst>
      <p:ext uri="{BB962C8B-B14F-4D97-AF65-F5344CB8AC3E}">
        <p14:creationId xmlns:p14="http://schemas.microsoft.com/office/powerpoint/2010/main" val="18330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6DBFC3B-CC32-4FC6-8118-80BDCA79AC6E}" type="slidenum">
              <a:rPr lang="en-US" smtClean="0"/>
              <a:t>‹#›</a:t>
            </a:fld>
            <a:endParaRPr lang="en-US"/>
          </a:p>
        </p:txBody>
      </p:sp>
    </p:spTree>
    <p:extLst>
      <p:ext uri="{BB962C8B-B14F-4D97-AF65-F5344CB8AC3E}">
        <p14:creationId xmlns:p14="http://schemas.microsoft.com/office/powerpoint/2010/main" val="397362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6DBFC3B-CC32-4FC6-8118-80BDCA79AC6E}" type="slidenum">
              <a:rPr lang="en-US" smtClean="0"/>
              <a:t>‹#›</a:t>
            </a:fld>
            <a:endParaRPr lang="en-US"/>
          </a:p>
        </p:txBody>
      </p:sp>
    </p:spTree>
    <p:extLst>
      <p:ext uri="{BB962C8B-B14F-4D97-AF65-F5344CB8AC3E}">
        <p14:creationId xmlns:p14="http://schemas.microsoft.com/office/powerpoint/2010/main" val="246302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24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a:xfrm>
            <a:off x="3124200" y="4767263"/>
            <a:ext cx="2895600" cy="274637"/>
          </a:xfrm>
          <a:prstGeom prst="rect">
            <a:avLst/>
          </a:prstGeom>
        </p:spPr>
        <p:txBody>
          <a:bodyPr/>
          <a:lstStyle/>
          <a:p>
            <a:endParaRPr lang="en-US"/>
          </a:p>
        </p:txBody>
      </p:sp>
      <p:sp>
        <p:nvSpPr>
          <p:cNvPr id="9" name="Slide Number Placeholder 8"/>
          <p:cNvSpPr>
            <a:spLocks noGrp="1"/>
          </p:cNvSpPr>
          <p:nvPr>
            <p:ph type="sldNum" sz="quarter" idx="11"/>
          </p:nvPr>
        </p:nvSpPr>
        <p:spPr/>
        <p:txBody>
          <a:bodyPr/>
          <a:lstStyle/>
          <a:p>
            <a:fld id="{96DBFC3B-CC32-4FC6-8118-80BDCA79AC6E}" type="slidenum">
              <a:rPr lang="en-US" smtClean="0"/>
              <a:pPr/>
              <a:t>‹#›</a:t>
            </a:fld>
            <a:endParaRPr lang="en-US" dirty="0"/>
          </a:p>
        </p:txBody>
      </p:sp>
    </p:spTree>
    <p:extLst>
      <p:ext uri="{BB962C8B-B14F-4D97-AF65-F5344CB8AC3E}">
        <p14:creationId xmlns:p14="http://schemas.microsoft.com/office/powerpoint/2010/main" val="293914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effectLst>
            <a:outerShdw blurRad="50800" dist="38100" dir="2700000" algn="tl" rotWithShape="0">
              <a:prstClr val="black">
                <a:alpha val="40000"/>
              </a:prstClr>
            </a:outerShdw>
          </a:effectLst>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6DBFC3B-CC32-4FC6-8118-80BDCA79AC6E}" type="slidenum">
              <a:rPr lang="en-US" smtClean="0"/>
              <a:t>‹#›</a:t>
            </a:fld>
            <a:endParaRPr lang="en-US"/>
          </a:p>
        </p:txBody>
      </p:sp>
    </p:spTree>
    <p:extLst>
      <p:ext uri="{BB962C8B-B14F-4D97-AF65-F5344CB8AC3E}">
        <p14:creationId xmlns:p14="http://schemas.microsoft.com/office/powerpoint/2010/main" val="360748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10"/>
          </p:nvPr>
        </p:nvSpPr>
        <p:spPr/>
        <p:txBody>
          <a:bodyPr/>
          <a:lstStyle/>
          <a:p>
            <a:fld id="{96DBFC3B-CC32-4FC6-8118-80BDCA79AC6E}" type="slidenum">
              <a:rPr lang="en-US" smtClean="0"/>
              <a:pPr/>
              <a:t>‹#›</a:t>
            </a:fld>
            <a:endParaRPr lang="en-US" dirty="0"/>
          </a:p>
        </p:txBody>
      </p:sp>
    </p:spTree>
    <p:extLst>
      <p:ext uri="{BB962C8B-B14F-4D97-AF65-F5344CB8AC3E}">
        <p14:creationId xmlns:p14="http://schemas.microsoft.com/office/powerpoint/2010/main" val="4748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0"/>
          </p:nvPr>
        </p:nvSpPr>
        <p:spPr/>
        <p:txBody>
          <a:bodyPr/>
          <a:lstStyle/>
          <a:p>
            <a:fld id="{96DBFC3B-CC32-4FC6-8118-80BDCA79AC6E}" type="slidenum">
              <a:rPr lang="en-US" smtClean="0"/>
              <a:pPr/>
              <a:t>‹#›</a:t>
            </a:fld>
            <a:endParaRPr lang="en-US" dirty="0"/>
          </a:p>
        </p:txBody>
      </p:sp>
    </p:spTree>
    <p:extLst>
      <p:ext uri="{BB962C8B-B14F-4D97-AF65-F5344CB8AC3E}">
        <p14:creationId xmlns:p14="http://schemas.microsoft.com/office/powerpoint/2010/main" val="135839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r>
              <a:rPr lang="en-US" dirty="0"/>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6DBFC3B-CC32-4FC6-8118-80BDCA79AC6E}" type="slidenum">
              <a:rPr lang="en-US" smtClean="0"/>
              <a:t>‹#›</a:t>
            </a:fld>
            <a:endParaRPr lang="en-US"/>
          </a:p>
        </p:txBody>
      </p:sp>
    </p:spTree>
    <p:extLst>
      <p:ext uri="{BB962C8B-B14F-4D97-AF65-F5344CB8AC3E}">
        <p14:creationId xmlns:p14="http://schemas.microsoft.com/office/powerpoint/2010/main" val="299098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6DBFC3B-CC32-4FC6-8118-80BDCA79AC6E}" type="slidenum">
              <a:rPr lang="en-US" smtClean="0"/>
              <a:t>‹#›</a:t>
            </a:fld>
            <a:endParaRPr lang="en-US"/>
          </a:p>
        </p:txBody>
      </p:sp>
    </p:spTree>
    <p:extLst>
      <p:ext uri="{BB962C8B-B14F-4D97-AF65-F5344CB8AC3E}">
        <p14:creationId xmlns:p14="http://schemas.microsoft.com/office/powerpoint/2010/main" val="85964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6DBFC3B-CC32-4FC6-8118-80BDCA79AC6E}" type="slidenum">
              <a:rPr lang="en-US" smtClean="0"/>
              <a:t>‹#›</a:t>
            </a:fld>
            <a:endParaRPr lang="en-US"/>
          </a:p>
        </p:txBody>
      </p:sp>
    </p:spTree>
    <p:extLst>
      <p:ext uri="{BB962C8B-B14F-4D97-AF65-F5344CB8AC3E}">
        <p14:creationId xmlns:p14="http://schemas.microsoft.com/office/powerpoint/2010/main" val="284772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6DBFC3B-CC32-4FC6-8118-80BDCA79AC6E}" type="slidenum">
              <a:rPr lang="en-US" smtClean="0"/>
              <a:t>‹#›</a:t>
            </a:fld>
            <a:endParaRPr lang="en-US"/>
          </a:p>
        </p:txBody>
      </p:sp>
    </p:spTree>
    <p:extLst>
      <p:ext uri="{BB962C8B-B14F-4D97-AF65-F5344CB8AC3E}">
        <p14:creationId xmlns:p14="http://schemas.microsoft.com/office/powerpoint/2010/main" val="117881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305300"/>
            <a:ext cx="9144000" cy="857250"/>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867400" y="4781550"/>
            <a:ext cx="457200" cy="273844"/>
          </a:xfrm>
          <a:prstGeom prst="rect">
            <a:avLst/>
          </a:prstGeom>
        </p:spPr>
        <p:txBody>
          <a:bodyPr vert="horz" lIns="91440" tIns="45720" rIns="91440" bIns="45720" rtlCol="0" anchor="ctr"/>
          <a:lstStyle>
            <a:lvl1pPr algn="ctr">
              <a:defRPr sz="1200" b="1">
                <a:solidFill>
                  <a:schemeClr val="tx1"/>
                </a:solidFill>
              </a:defRPr>
            </a:lvl1pPr>
          </a:lstStyle>
          <a:p>
            <a:fld id="{96DBFC3B-CC32-4FC6-8118-80BDCA79AC6E}" type="slidenum">
              <a:rPr lang="en-US" smtClean="0"/>
              <a:pPr/>
              <a:t>‹#›</a:t>
            </a:fld>
            <a:endParaRPr lang="en-US" dirty="0"/>
          </a:p>
        </p:txBody>
      </p:sp>
    </p:spTree>
    <p:extLst>
      <p:ext uri="{BB962C8B-B14F-4D97-AF65-F5344CB8AC3E}">
        <p14:creationId xmlns:p14="http://schemas.microsoft.com/office/powerpoint/2010/main" val="2841344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hyperlink" Target="http://automotivediscovery.com/best-and-worst-vehicles-for-preventing-injuries/9216217/lincoln-mkz/" TargetMode="Externa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www.google.com/url?sa=i&amp;rct=j&amp;q=internal+combustion+engine&amp;source=images&amp;cd=&amp;cad=rja&amp;docid=G6uHyhRQ_HB1QM&amp;tbnid=Zwqd-d1DlMaydM:&amp;ved=0CAUQjRw&amp;url=http://ukmambo.blogspot.com/2011/04/internal-combustion-engine-vs-bike.html&amp;ei=id1dUc3MHIKMygGo6IHYDA&amp;bvm=bv.44770516,d.aWc&amp;psig=AFQjCNEkD0exlHt_wZ07Kt0pRWG_e7JjcQ&amp;ust=1365192444613634" TargetMode="External"/><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4.gif"/><Relationship Id="rId4" Type="http://schemas.openxmlformats.org/officeDocument/2006/relationships/image" Target="../media/image19.jpeg"/><Relationship Id="rId9"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4.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9.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6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73.jpe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9.jpeg"/><Relationship Id="rId4" Type="http://schemas.openxmlformats.org/officeDocument/2006/relationships/image" Target="../media/image71.jpeg"/><Relationship Id="rId9" Type="http://schemas.openxmlformats.org/officeDocument/2006/relationships/image" Target="../media/image7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2.png"/><Relationship Id="rId7"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23.png"/><Relationship Id="rId4" Type="http://schemas.openxmlformats.org/officeDocument/2006/relationships/image" Target="../media/image121.png"/></Relationships>
</file>

<file path=ppt/slides/_rels/slide9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Industry Trends and Emerging Technologies</a:t>
            </a:r>
          </a:p>
        </p:txBody>
      </p:sp>
      <p:sp>
        <p:nvSpPr>
          <p:cNvPr id="3" name="Subtitle 2"/>
          <p:cNvSpPr>
            <a:spLocks noGrp="1"/>
          </p:cNvSpPr>
          <p:nvPr>
            <p:ph type="subTitle" idx="1"/>
          </p:nvPr>
        </p:nvSpPr>
        <p:spPr/>
        <p:txBody>
          <a:bodyPr/>
          <a:lstStyle/>
          <a:p>
            <a:r>
              <a:rPr lang="en-US" dirty="0"/>
              <a:t>April 26, 2017</a:t>
            </a:r>
          </a:p>
        </p:txBody>
      </p:sp>
    </p:spTree>
    <p:extLst>
      <p:ext uri="{BB962C8B-B14F-4D97-AF65-F5344CB8AC3E}">
        <p14:creationId xmlns:p14="http://schemas.microsoft.com/office/powerpoint/2010/main" val="25147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Highway bg.jpg"/>
          <p:cNvPicPr>
            <a:picLocks noChangeAspect="1"/>
          </p:cNvPicPr>
          <p:nvPr/>
        </p:nvPicPr>
        <p:blipFill>
          <a:blip r:embed="rId3" cstate="email">
            <a:alphaModFix/>
            <a:extLst>
              <a:ext uri="{BEBA8EAE-BF5A-486C-A8C5-ECC9F3942E4B}">
                <a14:imgProps xmlns:a14="http://schemas.microsoft.com/office/drawing/2010/main">
                  <a14:imgLayer r:embed="rId4">
                    <a14:imgEffect>
                      <a14:brightnessContrast bright="-33000" contrast="17000"/>
                    </a14:imgEffect>
                  </a14:imgLayer>
                </a14:imgProps>
              </a:ext>
              <a:ext uri="{28A0092B-C50C-407E-A947-70E740481C1C}">
                <a14:useLocalDpi xmlns:a14="http://schemas.microsoft.com/office/drawing/2010/main"/>
              </a:ext>
            </a:extLst>
          </a:blip>
          <a:stretch>
            <a:fillRect/>
          </a:stretch>
        </p:blipFill>
        <p:spPr>
          <a:xfrm>
            <a:off x="0" y="990602"/>
            <a:ext cx="9144000" cy="3395663"/>
          </a:xfrm>
          <a:prstGeom prst="rect">
            <a:avLst/>
          </a:prstGeom>
        </p:spPr>
      </p:pic>
      <p:sp>
        <p:nvSpPr>
          <p:cNvPr id="8" name="Rectangle 7"/>
          <p:cNvSpPr/>
          <p:nvPr/>
        </p:nvSpPr>
        <p:spPr>
          <a:xfrm>
            <a:off x="1" y="1882627"/>
            <a:ext cx="1760029" cy="2517918"/>
          </a:xfrm>
          <a:prstGeom prst="rect">
            <a:avLst/>
          </a:prstGeom>
          <a:gradFill>
            <a:gsLst>
              <a:gs pos="23000">
                <a:schemeClr val="bg1"/>
              </a:gs>
              <a:gs pos="100000">
                <a:schemeClr val="bg1">
                  <a:lumMod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9"/>
          <p:cNvGrpSpPr/>
          <p:nvPr/>
        </p:nvGrpSpPr>
        <p:grpSpPr>
          <a:xfrm>
            <a:off x="0" y="1592162"/>
            <a:ext cx="2078017" cy="1309451"/>
            <a:chOff x="5945674" y="195837"/>
            <a:chExt cx="2507798" cy="1745932"/>
          </a:xfrm>
        </p:grpSpPr>
        <p:sp>
          <p:nvSpPr>
            <p:cNvPr id="13" name="TextBox 12"/>
            <p:cNvSpPr txBox="1"/>
            <p:nvPr/>
          </p:nvSpPr>
          <p:spPr>
            <a:xfrm>
              <a:off x="5945674" y="587554"/>
              <a:ext cx="2507798" cy="1354215"/>
            </a:xfrm>
            <a:prstGeom prst="rect">
              <a:avLst/>
            </a:prstGeom>
            <a:noFill/>
          </p:spPr>
          <p:txBody>
            <a:bodyPr wrap="square" rtlCol="0">
              <a:spAutoFit/>
            </a:bodyPr>
            <a:lstStyle/>
            <a:p>
              <a:r>
                <a:rPr lang="en-US" sz="6000" spc="-600" dirty="0">
                  <a:solidFill>
                    <a:prstClr val="white"/>
                  </a:solidFill>
                </a:rPr>
                <a:t>11.4</a:t>
              </a:r>
              <a:endParaRPr lang="en-US" sz="1400" dirty="0">
                <a:solidFill>
                  <a:prstClr val="white"/>
                </a:solidFill>
              </a:endParaRPr>
            </a:p>
          </p:txBody>
        </p:sp>
        <p:sp>
          <p:nvSpPr>
            <p:cNvPr id="14" name="TextBox 13"/>
            <p:cNvSpPr txBox="1"/>
            <p:nvPr/>
          </p:nvSpPr>
          <p:spPr>
            <a:xfrm>
              <a:off x="6287640" y="195837"/>
              <a:ext cx="1440105" cy="516381"/>
            </a:xfrm>
            <a:prstGeom prst="rect">
              <a:avLst/>
            </a:prstGeom>
            <a:noFill/>
          </p:spPr>
          <p:txBody>
            <a:bodyPr wrap="square" rtlCol="0">
              <a:spAutoFit/>
            </a:bodyPr>
            <a:lstStyle/>
            <a:p>
              <a:pPr algn="ctr">
                <a:lnSpc>
                  <a:spcPts val="2260"/>
                </a:lnSpc>
              </a:pPr>
              <a:r>
                <a:rPr lang="en-US" b="1" dirty="0">
                  <a:solidFill>
                    <a:prstClr val="white"/>
                  </a:solidFill>
                </a:rPr>
                <a:t>2014</a:t>
              </a:r>
              <a:r>
                <a:rPr lang="en-US" dirty="0">
                  <a:solidFill>
                    <a:prstClr val="white"/>
                  </a:solidFill>
                </a:rPr>
                <a:t> </a:t>
              </a:r>
            </a:p>
          </p:txBody>
        </p:sp>
      </p:grpSp>
      <p:sp>
        <p:nvSpPr>
          <p:cNvPr id="2" name="Title 1"/>
          <p:cNvSpPr>
            <a:spLocks noGrp="1"/>
          </p:cNvSpPr>
          <p:nvPr>
            <p:ph type="title" idx="4294967295"/>
          </p:nvPr>
        </p:nvSpPr>
        <p:spPr>
          <a:xfrm>
            <a:off x="101600" y="0"/>
            <a:ext cx="8356600" cy="742950"/>
          </a:xfrm>
          <a:effectLst>
            <a:outerShdw blurRad="50800" dist="38100" dir="2700000" algn="tl" rotWithShape="0">
              <a:prstClr val="black">
                <a:alpha val="40000"/>
              </a:prstClr>
            </a:outerShdw>
          </a:effectLst>
        </p:spPr>
        <p:txBody>
          <a:bodyPr>
            <a:noAutofit/>
          </a:bodyPr>
          <a:lstStyle/>
          <a:p>
            <a:pPr algn="l"/>
            <a:r>
              <a:rPr lang="en-US" sz="4000" dirty="0"/>
              <a:t>Average Age – Slowing Down</a:t>
            </a:r>
          </a:p>
        </p:txBody>
      </p:sp>
      <p:sp>
        <p:nvSpPr>
          <p:cNvPr id="27" name="Rectangle 26"/>
          <p:cNvSpPr/>
          <p:nvPr/>
        </p:nvSpPr>
        <p:spPr>
          <a:xfrm>
            <a:off x="7467599" y="1377881"/>
            <a:ext cx="1686371" cy="3079814"/>
          </a:xfrm>
          <a:prstGeom prst="rect">
            <a:avLst/>
          </a:prstGeom>
          <a:gradFill>
            <a:gsLst>
              <a:gs pos="23000">
                <a:schemeClr val="bg1"/>
              </a:gs>
              <a:gs pos="85000">
                <a:srgbClr val="00B14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5" name="Group 31"/>
          <p:cNvGrpSpPr/>
          <p:nvPr/>
        </p:nvGrpSpPr>
        <p:grpSpPr>
          <a:xfrm>
            <a:off x="7419044" y="1104133"/>
            <a:ext cx="2029757" cy="1225980"/>
            <a:chOff x="4730394" y="761209"/>
            <a:chExt cx="2449557" cy="1634642"/>
          </a:xfrm>
        </p:grpSpPr>
        <p:sp>
          <p:nvSpPr>
            <p:cNvPr id="33" name="TextBox 32"/>
            <p:cNvSpPr txBox="1"/>
            <p:nvPr/>
          </p:nvSpPr>
          <p:spPr>
            <a:xfrm>
              <a:off x="4730394" y="1041632"/>
              <a:ext cx="2449557" cy="1354219"/>
            </a:xfrm>
            <a:prstGeom prst="rect">
              <a:avLst/>
            </a:prstGeom>
            <a:noFill/>
          </p:spPr>
          <p:txBody>
            <a:bodyPr wrap="square" rtlCol="0">
              <a:spAutoFit/>
            </a:bodyPr>
            <a:lstStyle/>
            <a:p>
              <a:r>
                <a:rPr lang="en-US" sz="6000" spc="-600" dirty="0">
                  <a:solidFill>
                    <a:prstClr val="white"/>
                  </a:solidFill>
                </a:rPr>
                <a:t>11.8</a:t>
              </a:r>
              <a:endParaRPr lang="en-US" sz="1400" dirty="0">
                <a:solidFill>
                  <a:prstClr val="white"/>
                </a:solidFill>
              </a:endParaRPr>
            </a:p>
          </p:txBody>
        </p:sp>
        <p:sp>
          <p:nvSpPr>
            <p:cNvPr id="34" name="TextBox 33"/>
            <p:cNvSpPr txBox="1"/>
            <p:nvPr/>
          </p:nvSpPr>
          <p:spPr>
            <a:xfrm>
              <a:off x="5097431" y="761209"/>
              <a:ext cx="1418270" cy="516382"/>
            </a:xfrm>
            <a:prstGeom prst="rect">
              <a:avLst/>
            </a:prstGeom>
            <a:noFill/>
          </p:spPr>
          <p:txBody>
            <a:bodyPr wrap="square" rtlCol="0">
              <a:spAutoFit/>
            </a:bodyPr>
            <a:lstStyle/>
            <a:p>
              <a:pPr algn="ctr">
                <a:lnSpc>
                  <a:spcPts val="2260"/>
                </a:lnSpc>
              </a:pPr>
              <a:r>
                <a:rPr lang="en-US" b="1" dirty="0">
                  <a:solidFill>
                    <a:prstClr val="white"/>
                  </a:solidFill>
                </a:rPr>
                <a:t>2019</a:t>
              </a:r>
            </a:p>
          </p:txBody>
        </p:sp>
      </p:grpSp>
      <p:sp>
        <p:nvSpPr>
          <p:cNvPr id="35" name="Rectangle 34"/>
          <p:cNvSpPr/>
          <p:nvPr/>
        </p:nvSpPr>
        <p:spPr>
          <a:xfrm>
            <a:off x="1922144" y="1775691"/>
            <a:ext cx="1686371" cy="2624863"/>
          </a:xfrm>
          <a:prstGeom prst="rect">
            <a:avLst/>
          </a:prstGeom>
          <a:gradFill>
            <a:gsLst>
              <a:gs pos="23000">
                <a:schemeClr val="bg1"/>
              </a:gs>
              <a:gs pos="100000">
                <a:schemeClr val="bg1">
                  <a:lumMod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6" name="Group 35"/>
          <p:cNvGrpSpPr/>
          <p:nvPr/>
        </p:nvGrpSpPr>
        <p:grpSpPr>
          <a:xfrm>
            <a:off x="1905001" y="1509087"/>
            <a:ext cx="2029757" cy="1221076"/>
            <a:chOff x="5911955" y="85079"/>
            <a:chExt cx="2449557" cy="1628099"/>
          </a:xfrm>
        </p:grpSpPr>
        <p:sp>
          <p:nvSpPr>
            <p:cNvPr id="37" name="TextBox 36"/>
            <p:cNvSpPr txBox="1"/>
            <p:nvPr/>
          </p:nvSpPr>
          <p:spPr>
            <a:xfrm>
              <a:off x="5911955" y="358963"/>
              <a:ext cx="2449557" cy="1354215"/>
            </a:xfrm>
            <a:prstGeom prst="rect">
              <a:avLst/>
            </a:prstGeom>
            <a:noFill/>
          </p:spPr>
          <p:txBody>
            <a:bodyPr wrap="square" rtlCol="0">
              <a:spAutoFit/>
            </a:bodyPr>
            <a:lstStyle/>
            <a:p>
              <a:r>
                <a:rPr lang="en-US" sz="6000" spc="-600" dirty="0">
                  <a:solidFill>
                    <a:prstClr val="white"/>
                  </a:solidFill>
                </a:rPr>
                <a:t>11.5</a:t>
              </a:r>
              <a:endParaRPr lang="en-US" sz="1400" dirty="0">
                <a:solidFill>
                  <a:prstClr val="white"/>
                </a:solidFill>
              </a:endParaRPr>
            </a:p>
          </p:txBody>
        </p:sp>
        <p:sp>
          <p:nvSpPr>
            <p:cNvPr id="38" name="TextBox 37"/>
            <p:cNvSpPr txBox="1"/>
            <p:nvPr/>
          </p:nvSpPr>
          <p:spPr>
            <a:xfrm>
              <a:off x="6187835" y="85079"/>
              <a:ext cx="1391429" cy="516381"/>
            </a:xfrm>
            <a:prstGeom prst="rect">
              <a:avLst/>
            </a:prstGeom>
            <a:noFill/>
          </p:spPr>
          <p:txBody>
            <a:bodyPr wrap="square" rtlCol="0">
              <a:spAutoFit/>
            </a:bodyPr>
            <a:lstStyle/>
            <a:p>
              <a:pPr algn="ctr">
                <a:lnSpc>
                  <a:spcPts val="2260"/>
                </a:lnSpc>
              </a:pPr>
              <a:r>
                <a:rPr lang="en-US" b="1" dirty="0">
                  <a:solidFill>
                    <a:prstClr val="white"/>
                  </a:solidFill>
                </a:rPr>
                <a:t>2015</a:t>
              </a:r>
              <a:r>
                <a:rPr lang="en-US" dirty="0">
                  <a:solidFill>
                    <a:prstClr val="white"/>
                  </a:solidFill>
                </a:rPr>
                <a:t> </a:t>
              </a:r>
            </a:p>
          </p:txBody>
        </p:sp>
      </p:grpSp>
      <p:sp>
        <p:nvSpPr>
          <p:cNvPr id="22" name="Text Box 8"/>
          <p:cNvSpPr txBox="1">
            <a:spLocks noChangeArrowheads="1"/>
          </p:cNvSpPr>
          <p:nvPr/>
        </p:nvSpPr>
        <p:spPr bwMode="auto">
          <a:xfrm>
            <a:off x="7369159" y="4877702"/>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
        <p:nvSpPr>
          <p:cNvPr id="23" name="Rectangle 22"/>
          <p:cNvSpPr/>
          <p:nvPr/>
        </p:nvSpPr>
        <p:spPr>
          <a:xfrm>
            <a:off x="3770629" y="1657350"/>
            <a:ext cx="1686371" cy="2800345"/>
          </a:xfrm>
          <a:prstGeom prst="rect">
            <a:avLst/>
          </a:prstGeom>
          <a:gradFill>
            <a:gsLst>
              <a:gs pos="23000">
                <a:schemeClr val="bg1"/>
              </a:gs>
              <a:gs pos="100000">
                <a:schemeClr val="bg1">
                  <a:lumMod val="50000"/>
                </a:schemeClr>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Slide Number Placeholder 1"/>
          <p:cNvSpPr>
            <a:spLocks noGrp="1"/>
          </p:cNvSpPr>
          <p:nvPr>
            <p:ph type="sldNum" sz="quarter" idx="12"/>
          </p:nvPr>
        </p:nvSpPr>
        <p:spPr>
          <a:xfrm>
            <a:off x="8274942" y="202646"/>
            <a:ext cx="411858" cy="115416"/>
          </a:xfrm>
        </p:spPr>
        <p:txBody>
          <a:bodyPr/>
          <a:lstStyle/>
          <a:p>
            <a:fld id="{4704619B-9823-F845-874B-2390AC991BC7}" type="slidenum">
              <a:rPr lang="en-US" smtClean="0">
                <a:solidFill>
                  <a:srgbClr val="FFFFFF"/>
                </a:solidFill>
              </a:rPr>
              <a:pPr/>
              <a:t>10</a:t>
            </a:fld>
            <a:endParaRPr lang="en-US" dirty="0">
              <a:solidFill>
                <a:srgbClr val="FFFFFF"/>
              </a:solidFill>
            </a:endParaRPr>
          </a:p>
        </p:txBody>
      </p:sp>
      <p:grpSp>
        <p:nvGrpSpPr>
          <p:cNvPr id="24" name="Group 35"/>
          <p:cNvGrpSpPr/>
          <p:nvPr/>
        </p:nvGrpSpPr>
        <p:grpSpPr>
          <a:xfrm>
            <a:off x="3733801" y="1386314"/>
            <a:ext cx="1686371" cy="1229549"/>
            <a:chOff x="5853358" y="104698"/>
            <a:chExt cx="2035151" cy="1639396"/>
          </a:xfrm>
        </p:grpSpPr>
        <p:sp>
          <p:nvSpPr>
            <p:cNvPr id="25" name="TextBox 24"/>
            <p:cNvSpPr txBox="1"/>
            <p:nvPr/>
          </p:nvSpPr>
          <p:spPr>
            <a:xfrm>
              <a:off x="5853358" y="389879"/>
              <a:ext cx="2035151" cy="1354215"/>
            </a:xfrm>
            <a:prstGeom prst="rect">
              <a:avLst/>
            </a:prstGeom>
            <a:noFill/>
          </p:spPr>
          <p:txBody>
            <a:bodyPr wrap="square" rtlCol="0">
              <a:spAutoFit/>
            </a:bodyPr>
            <a:lstStyle/>
            <a:p>
              <a:pPr algn="ctr"/>
              <a:r>
                <a:rPr lang="en-US" sz="6000" spc="-600" dirty="0">
                  <a:solidFill>
                    <a:prstClr val="white"/>
                  </a:solidFill>
                </a:rPr>
                <a:t>11.6</a:t>
              </a:r>
              <a:endParaRPr lang="en-US" sz="1400" dirty="0">
                <a:solidFill>
                  <a:prstClr val="white"/>
                </a:solidFill>
              </a:endParaRPr>
            </a:p>
          </p:txBody>
        </p:sp>
        <p:sp>
          <p:nvSpPr>
            <p:cNvPr id="26" name="TextBox 25"/>
            <p:cNvSpPr txBox="1"/>
            <p:nvPr/>
          </p:nvSpPr>
          <p:spPr>
            <a:xfrm>
              <a:off x="6221198" y="104698"/>
              <a:ext cx="1391429" cy="516380"/>
            </a:xfrm>
            <a:prstGeom prst="rect">
              <a:avLst/>
            </a:prstGeom>
            <a:noFill/>
          </p:spPr>
          <p:txBody>
            <a:bodyPr wrap="square" rtlCol="0">
              <a:spAutoFit/>
            </a:bodyPr>
            <a:lstStyle/>
            <a:p>
              <a:pPr algn="ctr">
                <a:lnSpc>
                  <a:spcPts val="2260"/>
                </a:lnSpc>
              </a:pPr>
              <a:r>
                <a:rPr lang="en-US" b="1" dirty="0">
                  <a:solidFill>
                    <a:prstClr val="white"/>
                  </a:solidFill>
                </a:rPr>
                <a:t>2016</a:t>
              </a:r>
              <a:r>
                <a:rPr lang="en-US" dirty="0">
                  <a:solidFill>
                    <a:prstClr val="white"/>
                  </a:solidFill>
                </a:rPr>
                <a:t> </a:t>
              </a:r>
            </a:p>
          </p:txBody>
        </p:sp>
      </p:grpSp>
      <p:sp>
        <p:nvSpPr>
          <p:cNvPr id="36" name="Rectangle 35"/>
          <p:cNvSpPr/>
          <p:nvPr/>
        </p:nvSpPr>
        <p:spPr>
          <a:xfrm>
            <a:off x="5611156" y="1549336"/>
            <a:ext cx="1686371" cy="3079814"/>
          </a:xfrm>
          <a:prstGeom prst="rect">
            <a:avLst/>
          </a:prstGeom>
          <a:gradFill>
            <a:gsLst>
              <a:gs pos="23000">
                <a:schemeClr val="bg1"/>
              </a:gs>
              <a:gs pos="85000">
                <a:srgbClr val="00B14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40" name="Group 31"/>
          <p:cNvGrpSpPr/>
          <p:nvPr/>
        </p:nvGrpSpPr>
        <p:grpSpPr>
          <a:xfrm>
            <a:off x="5562601" y="1275588"/>
            <a:ext cx="2029757" cy="1225980"/>
            <a:chOff x="4730394" y="761209"/>
            <a:chExt cx="2449557" cy="1634642"/>
          </a:xfrm>
        </p:grpSpPr>
        <p:sp>
          <p:nvSpPr>
            <p:cNvPr id="41" name="TextBox 40"/>
            <p:cNvSpPr txBox="1"/>
            <p:nvPr/>
          </p:nvSpPr>
          <p:spPr>
            <a:xfrm>
              <a:off x="4730394" y="1041632"/>
              <a:ext cx="2449557" cy="1354219"/>
            </a:xfrm>
            <a:prstGeom prst="rect">
              <a:avLst/>
            </a:prstGeom>
            <a:noFill/>
          </p:spPr>
          <p:txBody>
            <a:bodyPr wrap="square" rtlCol="0">
              <a:spAutoFit/>
            </a:bodyPr>
            <a:lstStyle/>
            <a:p>
              <a:r>
                <a:rPr lang="en-US" sz="6000" spc="-600" dirty="0">
                  <a:solidFill>
                    <a:prstClr val="white"/>
                  </a:solidFill>
                </a:rPr>
                <a:t>11.7</a:t>
              </a:r>
              <a:endParaRPr lang="en-US" sz="1400" dirty="0">
                <a:solidFill>
                  <a:prstClr val="white"/>
                </a:solidFill>
              </a:endParaRPr>
            </a:p>
          </p:txBody>
        </p:sp>
        <p:sp>
          <p:nvSpPr>
            <p:cNvPr id="42" name="TextBox 41"/>
            <p:cNvSpPr txBox="1"/>
            <p:nvPr/>
          </p:nvSpPr>
          <p:spPr>
            <a:xfrm>
              <a:off x="5097431" y="761209"/>
              <a:ext cx="1418270" cy="516382"/>
            </a:xfrm>
            <a:prstGeom prst="rect">
              <a:avLst/>
            </a:prstGeom>
            <a:noFill/>
          </p:spPr>
          <p:txBody>
            <a:bodyPr wrap="square" rtlCol="0">
              <a:spAutoFit/>
            </a:bodyPr>
            <a:lstStyle/>
            <a:p>
              <a:pPr algn="ctr">
                <a:lnSpc>
                  <a:spcPts val="2260"/>
                </a:lnSpc>
              </a:pPr>
              <a:r>
                <a:rPr lang="en-US" b="1" dirty="0">
                  <a:solidFill>
                    <a:prstClr val="white"/>
                  </a:solidFill>
                </a:rPr>
                <a:t>2017</a:t>
              </a:r>
            </a:p>
          </p:txBody>
        </p:sp>
      </p:grpSp>
    </p:spTree>
    <p:extLst>
      <p:ext uri="{BB962C8B-B14F-4D97-AF65-F5344CB8AC3E}">
        <p14:creationId xmlns:p14="http://schemas.microsoft.com/office/powerpoint/2010/main" val="299755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childTnLst>
                                </p:cTn>
                              </p:par>
                            </p:childTnLst>
                          </p:cTn>
                        </p:par>
                        <p:par>
                          <p:cTn id="40" fill="hold">
                            <p:stCondLst>
                              <p:cond delay="4000"/>
                            </p:stCondLst>
                            <p:childTnLst>
                              <p:par>
                                <p:cTn id="41" presetID="42"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35" grpId="0" animBg="1"/>
      <p:bldP spid="23"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704619B-9823-F845-874B-2390AC991BC7}" type="slidenum">
              <a:rPr lang="en-US" smtClean="0">
                <a:solidFill>
                  <a:srgbClr val="FFFFFF"/>
                </a:solidFill>
              </a:rPr>
              <a:pPr/>
              <a:t>11</a:t>
            </a:fld>
            <a:endParaRPr lang="en-US" dirty="0">
              <a:solidFill>
                <a:srgbClr val="FFFFFF"/>
              </a:solidFill>
            </a:endParaRPr>
          </a:p>
        </p:txBody>
      </p:sp>
      <p:graphicFrame>
        <p:nvGraphicFramePr>
          <p:cNvPr id="3" name="Chart 2"/>
          <p:cNvGraphicFramePr>
            <a:graphicFrameLocks/>
          </p:cNvGraphicFramePr>
          <p:nvPr>
            <p:extLst>
              <p:ext uri="{D42A27DB-BD31-4B8C-83A1-F6EECF244321}">
                <p14:modId xmlns:p14="http://schemas.microsoft.com/office/powerpoint/2010/main" val="1300519650"/>
              </p:ext>
            </p:extLst>
          </p:nvPr>
        </p:nvGraphicFramePr>
        <p:xfrm>
          <a:off x="762000" y="973439"/>
          <a:ext cx="7817710" cy="399082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21"/>
          <p:cNvSpPr txBox="1">
            <a:spLocks/>
          </p:cNvSpPr>
          <p:nvPr/>
        </p:nvSpPr>
        <p:spPr>
          <a:xfrm>
            <a:off x="2" y="17290"/>
            <a:ext cx="8740791" cy="649460"/>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400" kern="1200">
                <a:solidFill>
                  <a:schemeClr val="accent1"/>
                </a:solidFill>
                <a:latin typeface="+mj-lt"/>
                <a:ea typeface="+mj-ea"/>
                <a:cs typeface="+mj-cs"/>
              </a:defRPr>
            </a:lvl1pPr>
          </a:lstStyle>
          <a:p>
            <a:r>
              <a:rPr lang="en-US" sz="4000" dirty="0">
                <a:solidFill>
                  <a:schemeClr val="tx1"/>
                </a:solidFill>
                <a:latin typeface="Arial" panose="020B0604020202020204" pitchFamily="34" charset="0"/>
                <a:cs typeface="Arial" panose="020B0604020202020204" pitchFamily="34" charset="0"/>
              </a:rPr>
              <a:t>Average Age Impact on VIO Units</a:t>
            </a:r>
          </a:p>
        </p:txBody>
      </p:sp>
      <p:sp>
        <p:nvSpPr>
          <p:cNvPr id="5" name="TextBox 4"/>
          <p:cNvSpPr txBox="1"/>
          <p:nvPr/>
        </p:nvSpPr>
        <p:spPr>
          <a:xfrm rot="16200000" flipH="1">
            <a:off x="-1194959" y="2472810"/>
            <a:ext cx="3257552" cy="369332"/>
          </a:xfrm>
          <a:prstGeom prst="rect">
            <a:avLst/>
          </a:prstGeom>
          <a:noFill/>
        </p:spPr>
        <p:txBody>
          <a:bodyPr wrap="square" rtlCol="0">
            <a:spAutoFit/>
          </a:bodyPr>
          <a:lstStyle/>
          <a:p>
            <a:pPr algn="ctr"/>
            <a:r>
              <a:rPr lang="en-US" b="1" dirty="0">
                <a:solidFill>
                  <a:prstClr val="black"/>
                </a:solidFill>
                <a:cs typeface="Arial" panose="020B0604020202020204" pitchFamily="34" charset="0"/>
              </a:rPr>
              <a:t>Units </a:t>
            </a:r>
          </a:p>
        </p:txBody>
      </p:sp>
      <p:sp>
        <p:nvSpPr>
          <p:cNvPr id="6" name="Text Box 8"/>
          <p:cNvSpPr txBox="1">
            <a:spLocks noChangeArrowheads="1"/>
          </p:cNvSpPr>
          <p:nvPr/>
        </p:nvSpPr>
        <p:spPr bwMode="auto">
          <a:xfrm>
            <a:off x="7369159" y="4877702"/>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grpSp>
        <p:nvGrpSpPr>
          <p:cNvPr id="9" name="Group 8"/>
          <p:cNvGrpSpPr/>
          <p:nvPr/>
        </p:nvGrpSpPr>
        <p:grpSpPr>
          <a:xfrm>
            <a:off x="7848599" y="1028700"/>
            <a:ext cx="609602" cy="2114552"/>
            <a:chOff x="7848599" y="1371599"/>
            <a:chExt cx="609602" cy="2819402"/>
          </a:xfrm>
        </p:grpSpPr>
        <p:sp>
          <p:nvSpPr>
            <p:cNvPr id="7" name="Oval 6"/>
            <p:cNvSpPr/>
            <p:nvPr/>
          </p:nvSpPr>
          <p:spPr>
            <a:xfrm>
              <a:off x="7848599" y="1371599"/>
              <a:ext cx="609601" cy="6096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Oval 7"/>
            <p:cNvSpPr/>
            <p:nvPr/>
          </p:nvSpPr>
          <p:spPr>
            <a:xfrm>
              <a:off x="7848600" y="3581400"/>
              <a:ext cx="609601" cy="6096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1" name="Oval 10"/>
          <p:cNvSpPr/>
          <p:nvPr/>
        </p:nvSpPr>
        <p:spPr>
          <a:xfrm>
            <a:off x="3962400" y="2114550"/>
            <a:ext cx="21336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91200" y="2647952"/>
            <a:ext cx="12954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05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1"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Emerging Technologies/Trends</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DBFC3B-CC32-4FC6-8118-80BDCA79AC6E}" type="slidenum">
              <a:rPr lang="en-US" smtClean="0"/>
              <a:t>12</a:t>
            </a:fld>
            <a:endParaRPr lang="en-US"/>
          </a:p>
        </p:txBody>
      </p:sp>
      <p:sp>
        <p:nvSpPr>
          <p:cNvPr id="5" name="TextBox 4"/>
          <p:cNvSpPr txBox="1"/>
          <p:nvPr/>
        </p:nvSpPr>
        <p:spPr>
          <a:xfrm>
            <a:off x="685800" y="1047750"/>
            <a:ext cx="7848600"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a:t>CAFÉ &amp; Global Emissions Standards</a:t>
            </a:r>
          </a:p>
        </p:txBody>
      </p:sp>
      <p:sp>
        <p:nvSpPr>
          <p:cNvPr id="6" name="TextBox 5"/>
          <p:cNvSpPr txBox="1"/>
          <p:nvPr/>
        </p:nvSpPr>
        <p:spPr>
          <a:xfrm>
            <a:off x="762000" y="1047750"/>
            <a:ext cx="784860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t>Safety</a:t>
            </a:r>
          </a:p>
        </p:txBody>
      </p:sp>
      <p:sp>
        <p:nvSpPr>
          <p:cNvPr id="7" name="TextBox 6"/>
          <p:cNvSpPr txBox="1"/>
          <p:nvPr/>
        </p:nvSpPr>
        <p:spPr>
          <a:xfrm>
            <a:off x="609600" y="1047750"/>
            <a:ext cx="784860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t>Connection</a:t>
            </a:r>
          </a:p>
        </p:txBody>
      </p:sp>
    </p:spTree>
    <p:extLst>
      <p:ext uri="{BB962C8B-B14F-4D97-AF65-F5344CB8AC3E}">
        <p14:creationId xmlns:p14="http://schemas.microsoft.com/office/powerpoint/2010/main" val="16674267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106" name="Rectangle 2"/>
          <p:cNvSpPr>
            <a:spLocks noGrp="1"/>
          </p:cNvSpPr>
          <p:nvPr>
            <p:ph type="title" idx="4294967295"/>
          </p:nvPr>
        </p:nvSpPr>
        <p:spPr>
          <a:xfrm>
            <a:off x="0" y="0"/>
            <a:ext cx="9144000" cy="742950"/>
          </a:xfrm>
          <a:effectLst>
            <a:outerShdw blurRad="50800" dist="38100" dir="2700000" algn="tl" rotWithShape="0">
              <a:prstClr val="black">
                <a:alpha val="40000"/>
              </a:prstClr>
            </a:outerShdw>
          </a:effectLst>
        </p:spPr>
        <p:txBody>
          <a:bodyPr>
            <a:noAutofit/>
          </a:bodyPr>
          <a:lstStyle/>
          <a:p>
            <a:r>
              <a:rPr lang="en-US" sz="3600" dirty="0">
                <a:ea typeface="ヒラギノ角ゴ Pro W3"/>
              </a:rPr>
              <a:t>Global CO</a:t>
            </a:r>
            <a:r>
              <a:rPr lang="en-US" sz="1200" dirty="0">
                <a:ea typeface="ヒラギノ角ゴ Pro W3"/>
              </a:rPr>
              <a:t>2</a:t>
            </a:r>
            <a:r>
              <a:rPr lang="en-US" sz="3600" dirty="0">
                <a:ea typeface="ヒラギノ角ゴ Pro W3"/>
              </a:rPr>
              <a:t> &amp; Fuel Efficiency Regulations</a:t>
            </a:r>
          </a:p>
        </p:txBody>
      </p:sp>
      <p:sp>
        <p:nvSpPr>
          <p:cNvPr id="10" name="Rectangle 9"/>
          <p:cNvSpPr/>
          <p:nvPr/>
        </p:nvSpPr>
        <p:spPr>
          <a:xfrm>
            <a:off x="235812" y="1200149"/>
            <a:ext cx="5250588" cy="3489723"/>
          </a:xfrm>
          <a:prstGeom prst="rect">
            <a:avLst/>
          </a:prstGeom>
          <a:gradFill>
            <a:gsLst>
              <a:gs pos="0">
                <a:schemeClr val="tx1">
                  <a:lumMod val="85000"/>
                  <a:lumOff val="15000"/>
                </a:schemeClr>
              </a:gs>
              <a:gs pos="100000">
                <a:schemeClr val="bg1">
                  <a:lumMod val="85000"/>
                </a:schemeClr>
              </a:gs>
            </a:gsLst>
            <a:lin ang="5580000" scaled="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cxnSp>
        <p:nvCxnSpPr>
          <p:cNvPr id="5" name="Straight Arrow Connector 4"/>
          <p:cNvCxnSpPr/>
          <p:nvPr/>
        </p:nvCxnSpPr>
        <p:spPr bwMode="auto">
          <a:xfrm flipV="1">
            <a:off x="965200" y="1600200"/>
            <a:ext cx="7361238" cy="2609850"/>
          </a:xfrm>
          <a:prstGeom prst="straightConnector1">
            <a:avLst/>
          </a:prstGeom>
          <a:solidFill>
            <a:schemeClr val="accent1"/>
          </a:solidFill>
          <a:ln w="574675" cap="rnd" cmpd="sng" algn="ctr">
            <a:solidFill>
              <a:srgbClr val="00B140"/>
            </a:solidFill>
            <a:prstDash val="solid"/>
            <a:round/>
            <a:headEnd type="none" w="med" len="med"/>
            <a:tailEnd type="stealth" w="med" len="sm"/>
          </a:ln>
          <a:effectLst>
            <a:outerShdw blurRad="50800" dist="38100" dir="2700000" algn="tl" rotWithShape="0">
              <a:prstClr val="black">
                <a:alpha val="40000"/>
              </a:prstClr>
            </a:outerShdw>
          </a:effectLst>
        </p:spPr>
      </p:cxnSp>
      <p:sp>
        <p:nvSpPr>
          <p:cNvPr id="6" name="TextBox 5"/>
          <p:cNvSpPr txBox="1">
            <a:spLocks noChangeArrowheads="1"/>
          </p:cNvSpPr>
          <p:nvPr/>
        </p:nvSpPr>
        <p:spPr bwMode="auto">
          <a:xfrm>
            <a:off x="711201" y="4000500"/>
            <a:ext cx="9826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2000" b="1" dirty="0">
                <a:solidFill>
                  <a:schemeClr val="bg1"/>
                </a:solidFill>
                <a:latin typeface="+mn-lt"/>
              </a:rPr>
              <a:t>2016</a:t>
            </a:r>
            <a:endParaRPr lang="en-US" b="1" dirty="0">
              <a:solidFill>
                <a:schemeClr val="bg1"/>
              </a:solidFill>
              <a:latin typeface="+mn-lt"/>
            </a:endParaRPr>
          </a:p>
        </p:txBody>
      </p:sp>
      <p:sp>
        <p:nvSpPr>
          <p:cNvPr id="7" name="TextBox 6"/>
          <p:cNvSpPr txBox="1">
            <a:spLocks noChangeArrowheads="1"/>
          </p:cNvSpPr>
          <p:nvPr/>
        </p:nvSpPr>
        <p:spPr bwMode="auto">
          <a:xfrm>
            <a:off x="4343400" y="2686050"/>
            <a:ext cx="101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000" b="1" dirty="0">
                <a:solidFill>
                  <a:schemeClr val="bg1"/>
                </a:solidFill>
                <a:latin typeface="+mn-lt"/>
              </a:rPr>
              <a:t>2025</a:t>
            </a:r>
            <a:endParaRPr lang="en-US" b="1" dirty="0">
              <a:solidFill>
                <a:schemeClr val="bg1"/>
              </a:solidFill>
              <a:latin typeface="+mn-lt"/>
            </a:endParaRPr>
          </a:p>
        </p:txBody>
      </p:sp>
      <p:sp>
        <p:nvSpPr>
          <p:cNvPr id="175115" name="TextBox 10"/>
          <p:cNvSpPr txBox="1">
            <a:spLocks noChangeArrowheads="1"/>
          </p:cNvSpPr>
          <p:nvPr/>
        </p:nvSpPr>
        <p:spPr bwMode="auto">
          <a:xfrm>
            <a:off x="198437" y="1123950"/>
            <a:ext cx="56689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z="4000" dirty="0">
                <a:solidFill>
                  <a:srgbClr val="FFFFFF"/>
                </a:solidFill>
                <a:latin typeface="Calibri" pitchFamily="34" charset="0"/>
              </a:rPr>
              <a:t>CAFÉ </a:t>
            </a:r>
            <a:r>
              <a:rPr lang="en-US" sz="3600" dirty="0">
                <a:solidFill>
                  <a:srgbClr val="FFFFFF"/>
                </a:solidFill>
                <a:latin typeface="Calibri" pitchFamily="34" charset="0"/>
              </a:rPr>
              <a:t>&amp;</a:t>
            </a:r>
            <a:r>
              <a:rPr lang="en-US" sz="4000" dirty="0">
                <a:solidFill>
                  <a:srgbClr val="FFFFFF"/>
                </a:solidFill>
                <a:latin typeface="Calibri" pitchFamily="34" charset="0"/>
              </a:rPr>
              <a:t> Global Standards are Merging</a:t>
            </a:r>
          </a:p>
        </p:txBody>
      </p:sp>
      <p:sp>
        <p:nvSpPr>
          <p:cNvPr id="175117" name="Text Box 13"/>
          <p:cNvSpPr txBox="1">
            <a:spLocks noChangeArrowheads="1"/>
          </p:cNvSpPr>
          <p:nvPr/>
        </p:nvSpPr>
        <p:spPr bwMode="auto">
          <a:xfrm>
            <a:off x="3182936" y="1657350"/>
            <a:ext cx="2305050" cy="677108"/>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spcBef>
                <a:spcPct val="50000"/>
              </a:spcBef>
            </a:pPr>
            <a:r>
              <a:rPr lang="en-US" sz="4400" b="1" dirty="0">
                <a:solidFill>
                  <a:srgbClr val="00B140"/>
                </a:solidFill>
                <a:latin typeface="Calibri" panose="020F0502020204030204" pitchFamily="34" charset="0"/>
                <a:cs typeface="MS PGothic" pitchFamily="34" charset="-128"/>
              </a:rPr>
              <a:t>54.5 MPG</a:t>
            </a:r>
          </a:p>
        </p:txBody>
      </p:sp>
      <p:sp>
        <p:nvSpPr>
          <p:cNvPr id="175118" name="Text Box 14"/>
          <p:cNvSpPr txBox="1">
            <a:spLocks noChangeArrowheads="1"/>
          </p:cNvSpPr>
          <p:nvPr/>
        </p:nvSpPr>
        <p:spPr bwMode="auto">
          <a:xfrm>
            <a:off x="1371600" y="4235619"/>
            <a:ext cx="2813050" cy="677108"/>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spcBef>
                <a:spcPct val="50000"/>
              </a:spcBef>
            </a:pPr>
            <a:r>
              <a:rPr lang="en-US" sz="4400" b="1" dirty="0">
                <a:solidFill>
                  <a:srgbClr val="00B140"/>
                </a:solidFill>
                <a:latin typeface="Calibri" panose="020F0502020204030204" pitchFamily="34" charset="0"/>
                <a:cs typeface="MS PGothic" pitchFamily="34" charset="-128"/>
              </a:rPr>
              <a:t>35 MPG</a:t>
            </a:r>
          </a:p>
        </p:txBody>
      </p:sp>
      <p:sp>
        <p:nvSpPr>
          <p:cNvPr id="11" name="TextBox 10"/>
          <p:cNvSpPr txBox="1">
            <a:spLocks noChangeArrowheads="1"/>
          </p:cNvSpPr>
          <p:nvPr/>
        </p:nvSpPr>
        <p:spPr bwMode="auto">
          <a:xfrm>
            <a:off x="5791200" y="3051855"/>
            <a:ext cx="3200400" cy="1569660"/>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b="1" dirty="0">
                <a:solidFill>
                  <a:schemeClr val="bg1"/>
                </a:solidFill>
                <a:effectLst>
                  <a:outerShdw blurRad="38100" dist="38100" dir="2700000" algn="tl">
                    <a:srgbClr val="000000"/>
                  </a:outerShdw>
                </a:effectLst>
                <a:latin typeface="Calibri" pitchFamily="34" charset="0"/>
              </a:rPr>
              <a:t>To reach this goal, every OEM must improve fuel efficiency by </a:t>
            </a:r>
            <a:r>
              <a:rPr lang="en-US" b="1" u="sng" dirty="0">
                <a:solidFill>
                  <a:schemeClr val="bg1"/>
                </a:solidFill>
                <a:effectLst>
                  <a:outerShdw blurRad="38100" dist="38100" dir="2700000" algn="tl">
                    <a:srgbClr val="000000"/>
                  </a:outerShdw>
                </a:effectLst>
                <a:latin typeface="Calibri" pitchFamily="34" charset="0"/>
              </a:rPr>
              <a:t>5% per year</a:t>
            </a:r>
            <a:r>
              <a:rPr lang="en-US" b="1" dirty="0">
                <a:solidFill>
                  <a:schemeClr val="bg1"/>
                </a:solidFill>
                <a:effectLst>
                  <a:outerShdw blurRad="38100" dist="38100" dir="2700000" algn="tl">
                    <a:srgbClr val="000000"/>
                  </a:outerShdw>
                </a:effectLst>
                <a:latin typeface="Calibri" pitchFamily="34" charset="0"/>
              </a:rPr>
              <a:t>!</a:t>
            </a:r>
          </a:p>
        </p:txBody>
      </p:sp>
      <p:sp>
        <p:nvSpPr>
          <p:cNvPr id="12" name="Text Box 13"/>
          <p:cNvSpPr txBox="1">
            <a:spLocks noChangeArrowheads="1"/>
          </p:cNvSpPr>
          <p:nvPr/>
        </p:nvSpPr>
        <p:spPr bwMode="auto">
          <a:xfrm>
            <a:off x="6553200" y="590550"/>
            <a:ext cx="2305050" cy="677108"/>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p>
            <a:pPr algn="r">
              <a:spcBef>
                <a:spcPct val="50000"/>
              </a:spcBef>
            </a:pPr>
            <a:r>
              <a:rPr lang="en-US" sz="4400" b="1" dirty="0">
                <a:solidFill>
                  <a:srgbClr val="00B140"/>
                </a:solidFill>
                <a:latin typeface="Calibri" panose="020F0502020204030204" pitchFamily="34" charset="0"/>
                <a:cs typeface="MS PGothic" pitchFamily="34" charset="-128"/>
              </a:rPr>
              <a:t>86 MPG</a:t>
            </a:r>
          </a:p>
        </p:txBody>
      </p:sp>
      <p:sp>
        <p:nvSpPr>
          <p:cNvPr id="13" name="TextBox 12"/>
          <p:cNvSpPr txBox="1">
            <a:spLocks noChangeArrowheads="1"/>
          </p:cNvSpPr>
          <p:nvPr/>
        </p:nvSpPr>
        <p:spPr bwMode="auto">
          <a:xfrm>
            <a:off x="7310438" y="1643017"/>
            <a:ext cx="101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2000" b="1" dirty="0">
                <a:solidFill>
                  <a:schemeClr val="bg1"/>
                </a:solidFill>
                <a:latin typeface="+mn-lt"/>
              </a:rPr>
              <a:t>2030</a:t>
            </a:r>
          </a:p>
        </p:txBody>
      </p:sp>
      <p:sp>
        <p:nvSpPr>
          <p:cNvPr id="2" name="Oval 1"/>
          <p:cNvSpPr/>
          <p:nvPr/>
        </p:nvSpPr>
        <p:spPr>
          <a:xfrm>
            <a:off x="2743201" y="1581150"/>
            <a:ext cx="3200400" cy="8507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781800" y="514350"/>
            <a:ext cx="2362200" cy="8507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41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5117"/>
                                        </p:tgtEl>
                                        <p:attrNameLst>
                                          <p:attrName>style.visibility</p:attrName>
                                        </p:attrNameLst>
                                      </p:cBhvr>
                                      <p:to>
                                        <p:strVal val="visible"/>
                                      </p:to>
                                    </p:set>
                                    <p:anim calcmode="lin" valueType="num">
                                      <p:cBhvr>
                                        <p:cTn id="12" dur="500" fill="hold"/>
                                        <p:tgtEl>
                                          <p:spTgt spid="175117"/>
                                        </p:tgtEl>
                                        <p:attrNameLst>
                                          <p:attrName>ppt_w</p:attrName>
                                        </p:attrNameLst>
                                      </p:cBhvr>
                                      <p:tavLst>
                                        <p:tav tm="0">
                                          <p:val>
                                            <p:fltVal val="0"/>
                                          </p:val>
                                        </p:tav>
                                        <p:tav tm="100000">
                                          <p:val>
                                            <p:strVal val="#ppt_w"/>
                                          </p:val>
                                        </p:tav>
                                      </p:tavLst>
                                    </p:anim>
                                    <p:anim calcmode="lin" valueType="num">
                                      <p:cBhvr>
                                        <p:cTn id="13" dur="500" fill="hold"/>
                                        <p:tgtEl>
                                          <p:spTgt spid="175117"/>
                                        </p:tgtEl>
                                        <p:attrNameLst>
                                          <p:attrName>ppt_h</p:attrName>
                                        </p:attrNameLst>
                                      </p:cBhvr>
                                      <p:tavLst>
                                        <p:tav tm="0">
                                          <p:val>
                                            <p:fltVal val="0"/>
                                          </p:val>
                                        </p:tav>
                                        <p:tav tm="100000">
                                          <p:val>
                                            <p:strVal val="#ppt_h"/>
                                          </p:val>
                                        </p:tav>
                                      </p:tavLst>
                                    </p:anim>
                                    <p:animEffect transition="in" filter="fade">
                                      <p:cBhvr>
                                        <p:cTn id="14" dur="500"/>
                                        <p:tgtEl>
                                          <p:spTgt spid="1751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7" grpId="0"/>
      <p:bldP spid="11" grpId="0" animBg="1"/>
      <p:bldP spid="12" grpId="0"/>
      <p:bldP spid="2" grpId="0" animBg="1"/>
      <p:bldP spid="2" grpId="1"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428" y="4358231"/>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2752" y="43745"/>
            <a:ext cx="8460171" cy="623005"/>
          </a:xfrm>
        </p:spPr>
        <p:txBody>
          <a:bodyPr>
            <a:normAutofit fontScale="90000"/>
          </a:bodyPr>
          <a:lstStyle/>
          <a:p>
            <a:r>
              <a:rPr lang="en-US" dirty="0"/>
              <a:t>Compliance Gaps Emerging</a:t>
            </a:r>
          </a:p>
        </p:txBody>
      </p:sp>
      <p:sp>
        <p:nvSpPr>
          <p:cNvPr id="3" name="Content Placeholder 2"/>
          <p:cNvSpPr>
            <a:spLocks noGrp="1"/>
          </p:cNvSpPr>
          <p:nvPr>
            <p:ph idx="1"/>
          </p:nvPr>
        </p:nvSpPr>
        <p:spPr>
          <a:xfrm>
            <a:off x="457200" y="819150"/>
            <a:ext cx="8077200" cy="443795"/>
          </a:xfrm>
        </p:spPr>
        <p:txBody>
          <a:bodyPr>
            <a:normAutofit fontScale="47500" lnSpcReduction="20000"/>
          </a:bodyPr>
          <a:lstStyle/>
          <a:p>
            <a:pPr marL="0" indent="0">
              <a:buNone/>
            </a:pPr>
            <a:r>
              <a:rPr lang="en-US" sz="1400" b="1" dirty="0"/>
              <a:t>OEMs are developing strategies for widening compliance gaps:</a:t>
            </a:r>
          </a:p>
          <a:p>
            <a:pPr marL="0" indent="0">
              <a:buNone/>
            </a:pPr>
            <a:r>
              <a:rPr lang="en-US" b="1" dirty="0"/>
              <a:t>New technologies, </a:t>
            </a:r>
            <a:r>
              <a:rPr lang="en-US" sz="1400" b="1" dirty="0"/>
              <a:t>light-weighting &amp; electrification will all play critical roles.</a:t>
            </a:r>
          </a:p>
        </p:txBody>
      </p:sp>
      <p:graphicFrame>
        <p:nvGraphicFramePr>
          <p:cNvPr id="8" name="Content Placeholder 13"/>
          <p:cNvGraphicFramePr>
            <a:graphicFrameLocks noChangeAspect="1"/>
          </p:cNvGraphicFramePr>
          <p:nvPr>
            <p:extLst>
              <p:ext uri="{D42A27DB-BD31-4B8C-83A1-F6EECF244321}">
                <p14:modId xmlns:p14="http://schemas.microsoft.com/office/powerpoint/2010/main" val="3865006880"/>
              </p:ext>
            </p:extLst>
          </p:nvPr>
        </p:nvGraphicFramePr>
        <p:xfrm>
          <a:off x="389185" y="1504950"/>
          <a:ext cx="3182101" cy="28761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13"/>
          <p:cNvGraphicFramePr>
            <a:graphicFrameLocks noChangeAspect="1"/>
          </p:cNvGraphicFramePr>
          <p:nvPr>
            <p:extLst>
              <p:ext uri="{D42A27DB-BD31-4B8C-83A1-F6EECF244321}">
                <p14:modId xmlns:p14="http://schemas.microsoft.com/office/powerpoint/2010/main" val="2048156631"/>
              </p:ext>
            </p:extLst>
          </p:nvPr>
        </p:nvGraphicFramePr>
        <p:xfrm>
          <a:off x="5791201" y="1504950"/>
          <a:ext cx="3182101" cy="287615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6324600" y="1985419"/>
            <a:ext cx="1446962" cy="400110"/>
          </a:xfrm>
          <a:prstGeom prst="rect">
            <a:avLst/>
          </a:prstGeom>
          <a:noFill/>
        </p:spPr>
        <p:txBody>
          <a:bodyPr wrap="square" rtlCol="0">
            <a:spAutoFit/>
          </a:bodyPr>
          <a:lstStyle/>
          <a:p>
            <a:pPr algn="ctr"/>
            <a:r>
              <a:rPr lang="en-US" sz="1000" b="1" dirty="0">
                <a:solidFill>
                  <a:srgbClr val="FFFFFF">
                    <a:lumMod val="65000"/>
                  </a:srgbClr>
                </a:solidFill>
              </a:rPr>
              <a:t>CAFE Target</a:t>
            </a:r>
          </a:p>
          <a:p>
            <a:pPr algn="ctr"/>
            <a:r>
              <a:rPr lang="en-US" sz="1000" b="1" dirty="0">
                <a:solidFill>
                  <a:srgbClr val="FFFFFF">
                    <a:lumMod val="65000"/>
                  </a:srgbClr>
                </a:solidFill>
              </a:rPr>
              <a:t>Gap</a:t>
            </a:r>
          </a:p>
        </p:txBody>
      </p:sp>
      <p:sp>
        <p:nvSpPr>
          <p:cNvPr id="11" name="TextBox 10"/>
          <p:cNvSpPr txBox="1"/>
          <p:nvPr/>
        </p:nvSpPr>
        <p:spPr>
          <a:xfrm>
            <a:off x="1295400" y="1948934"/>
            <a:ext cx="1446962" cy="400110"/>
          </a:xfrm>
          <a:prstGeom prst="rect">
            <a:avLst/>
          </a:prstGeom>
          <a:noFill/>
        </p:spPr>
        <p:txBody>
          <a:bodyPr wrap="square" rtlCol="0">
            <a:spAutoFit/>
          </a:bodyPr>
          <a:lstStyle/>
          <a:p>
            <a:pPr algn="ctr"/>
            <a:r>
              <a:rPr lang="en-US" sz="1000" b="1" dirty="0">
                <a:solidFill>
                  <a:srgbClr val="FFFFFF">
                    <a:lumMod val="65000"/>
                  </a:srgbClr>
                </a:solidFill>
              </a:rPr>
              <a:t>CAFE Target </a:t>
            </a:r>
          </a:p>
          <a:p>
            <a:pPr algn="ctr"/>
            <a:r>
              <a:rPr lang="en-US" sz="1000" b="1" dirty="0">
                <a:solidFill>
                  <a:srgbClr val="FFFFFF">
                    <a:lumMod val="65000"/>
                  </a:srgbClr>
                </a:solidFill>
              </a:rPr>
              <a:t>Gap</a:t>
            </a:r>
          </a:p>
        </p:txBody>
      </p:sp>
      <p:sp>
        <p:nvSpPr>
          <p:cNvPr id="5" name="Rounded Rectangle 4"/>
          <p:cNvSpPr/>
          <p:nvPr/>
        </p:nvSpPr>
        <p:spPr>
          <a:xfrm>
            <a:off x="3571286" y="2362200"/>
            <a:ext cx="1915115" cy="148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Compliance gaps are increasing in NA, Europe and China</a:t>
            </a:r>
          </a:p>
        </p:txBody>
      </p:sp>
      <p:sp>
        <p:nvSpPr>
          <p:cNvPr id="6" name="Slide Number Placeholder 5"/>
          <p:cNvSpPr>
            <a:spLocks noGrp="1"/>
          </p:cNvSpPr>
          <p:nvPr>
            <p:ph type="sldNum" sz="quarter" idx="4294967295"/>
          </p:nvPr>
        </p:nvSpPr>
        <p:spPr>
          <a:xfrm>
            <a:off x="8274942" y="202646"/>
            <a:ext cx="411858" cy="115416"/>
          </a:xfrm>
          <a:prstGeom prst="rect">
            <a:avLst/>
          </a:prstGeom>
        </p:spPr>
        <p:txBody>
          <a:bodyPr/>
          <a:lstStyle/>
          <a:p>
            <a:fld id="{4704619B-9823-F845-874B-2390AC991BC7}" type="slidenum">
              <a:rPr lang="en-US" smtClean="0">
                <a:solidFill>
                  <a:srgbClr val="FFFFFF"/>
                </a:solidFill>
              </a:rPr>
              <a:pPr/>
              <a:t>14</a:t>
            </a:fld>
            <a:endParaRPr lang="en-US" dirty="0">
              <a:solidFill>
                <a:srgbClr val="FFFFFF"/>
              </a:solidFill>
            </a:endParaRPr>
          </a:p>
        </p:txBody>
      </p:sp>
      <p:sp>
        <p:nvSpPr>
          <p:cNvPr id="12" name="Text Box 8"/>
          <p:cNvSpPr txBox="1">
            <a:spLocks noChangeArrowheads="1"/>
          </p:cNvSpPr>
          <p:nvPr/>
        </p:nvSpPr>
        <p:spPr bwMode="auto">
          <a:xfrm>
            <a:off x="6629400" y="4589376"/>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Tree>
    <p:extLst>
      <p:ext uri="{BB962C8B-B14F-4D97-AF65-F5344CB8AC3E}">
        <p14:creationId xmlns:p14="http://schemas.microsoft.com/office/powerpoint/2010/main" val="425618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982380"/>
            <a:ext cx="1553218" cy="911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1" y="666749"/>
            <a:ext cx="9144000" cy="3670223"/>
          </a:xfrm>
          <a:prstGeom prst="rect">
            <a:avLst/>
          </a:prstGeom>
          <a:gradFill flip="none" rotWithShape="1">
            <a:gsLst>
              <a:gs pos="0">
                <a:schemeClr val="bg1"/>
              </a:gs>
              <a:gs pos="88000">
                <a:schemeClr val="tx1">
                  <a:lumMod val="85000"/>
                  <a:lumOff val="15000"/>
                </a:schemeClr>
              </a:gs>
            </a:gsLst>
            <a:lin ang="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1667" y="707039"/>
            <a:ext cx="1258684" cy="871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4800600" y="3228976"/>
            <a:ext cx="2644541" cy="584775"/>
          </a:xfrm>
          <a:prstGeom prst="rect">
            <a:avLst/>
          </a:prstGeom>
          <a:noFill/>
        </p:spPr>
        <p:txBody>
          <a:bodyPr wrap="square" rtlCol="0">
            <a:spAutoFit/>
          </a:bodyPr>
          <a:lstStyle/>
          <a:p>
            <a:pPr>
              <a:tabLst>
                <a:tab pos="3089275" algn="r"/>
              </a:tabLst>
            </a:pPr>
            <a:r>
              <a:rPr lang="en-US" sz="3200" b="1" dirty="0">
                <a:solidFill>
                  <a:prstClr val="white"/>
                </a:solidFill>
              </a:rPr>
              <a:t>	0.0%</a:t>
            </a:r>
          </a:p>
        </p:txBody>
      </p:sp>
      <p:sp>
        <p:nvSpPr>
          <p:cNvPr id="17" name="Title 1"/>
          <p:cNvSpPr txBox="1">
            <a:spLocks/>
          </p:cNvSpPr>
          <p:nvPr/>
        </p:nvSpPr>
        <p:spPr>
          <a:xfrm>
            <a:off x="152400" y="18098"/>
            <a:ext cx="8686800" cy="453390"/>
          </a:xfrm>
          <a:prstGeom prst="rect">
            <a:avLst/>
          </a:prstGeom>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latin typeface="Arial" panose="020B0604020202020204" pitchFamily="34" charset="0"/>
                <a:cs typeface="Arial" panose="020B0604020202020204" pitchFamily="34" charset="0"/>
              </a:rPr>
              <a:t>Share of Global Sales</a:t>
            </a:r>
          </a:p>
        </p:txBody>
      </p:sp>
      <p:sp>
        <p:nvSpPr>
          <p:cNvPr id="16" name="TextBox 15"/>
          <p:cNvSpPr txBox="1"/>
          <p:nvPr/>
        </p:nvSpPr>
        <p:spPr>
          <a:xfrm>
            <a:off x="2743200" y="1047750"/>
            <a:ext cx="2590800" cy="2677656"/>
          </a:xfrm>
          <a:prstGeom prst="rect">
            <a:avLst/>
          </a:prstGeom>
          <a:noFill/>
        </p:spPr>
        <p:txBody>
          <a:bodyPr wrap="square" rtlCol="0">
            <a:spAutoFit/>
          </a:bodyPr>
          <a:lstStyle/>
          <a:p>
            <a:pPr>
              <a:lnSpc>
                <a:spcPct val="150000"/>
              </a:lnSpc>
              <a:tabLst>
                <a:tab pos="4625975" algn="r"/>
                <a:tab pos="6118225" algn="r"/>
                <a:tab pos="7489825" algn="r"/>
              </a:tabLst>
            </a:pPr>
            <a:r>
              <a:rPr lang="en-US" sz="2800" b="1" dirty="0">
                <a:solidFill>
                  <a:schemeClr val="bg1"/>
                </a:solidFill>
              </a:rPr>
              <a:t>Mild Hybrid</a:t>
            </a:r>
          </a:p>
          <a:p>
            <a:pPr>
              <a:lnSpc>
                <a:spcPct val="150000"/>
              </a:lnSpc>
              <a:tabLst>
                <a:tab pos="3321050" algn="r"/>
                <a:tab pos="5083175" algn="r"/>
                <a:tab pos="6978650" algn="r"/>
              </a:tabLst>
            </a:pPr>
            <a:r>
              <a:rPr lang="en-US" sz="2800" b="1" dirty="0">
                <a:solidFill>
                  <a:schemeClr val="bg1"/>
                </a:solidFill>
              </a:rPr>
              <a:t>Full Hybrid</a:t>
            </a:r>
          </a:p>
          <a:p>
            <a:pPr>
              <a:lnSpc>
                <a:spcPct val="150000"/>
              </a:lnSpc>
              <a:tabLst>
                <a:tab pos="3321050" algn="r"/>
                <a:tab pos="5083175" algn="r"/>
                <a:tab pos="6978650" algn="r"/>
              </a:tabLst>
            </a:pPr>
            <a:r>
              <a:rPr lang="en-US" sz="2800" b="1" dirty="0">
                <a:solidFill>
                  <a:schemeClr val="bg1"/>
                </a:solidFill>
              </a:rPr>
              <a:t>Plug-In Hybrid</a:t>
            </a:r>
          </a:p>
          <a:p>
            <a:pPr>
              <a:lnSpc>
                <a:spcPct val="150000"/>
              </a:lnSpc>
              <a:tabLst>
                <a:tab pos="3321050" algn="r"/>
                <a:tab pos="5083175" algn="r"/>
                <a:tab pos="6978650" algn="r"/>
              </a:tabLst>
            </a:pPr>
            <a:r>
              <a:rPr lang="en-US" sz="2800" b="1" dirty="0">
                <a:solidFill>
                  <a:schemeClr val="bg1"/>
                </a:solidFill>
              </a:rPr>
              <a:t>BEV</a:t>
            </a:r>
          </a:p>
        </p:txBody>
      </p:sp>
      <p:sp>
        <p:nvSpPr>
          <p:cNvPr id="18" name="TextBox 17"/>
          <p:cNvSpPr txBox="1"/>
          <p:nvPr/>
        </p:nvSpPr>
        <p:spPr>
          <a:xfrm>
            <a:off x="4953000" y="742950"/>
            <a:ext cx="1371600" cy="523220"/>
          </a:xfrm>
          <a:prstGeom prst="rect">
            <a:avLst/>
          </a:prstGeom>
          <a:noFill/>
        </p:spPr>
        <p:txBody>
          <a:bodyPr wrap="square" rtlCol="0">
            <a:spAutoFit/>
          </a:bodyPr>
          <a:lstStyle/>
          <a:p>
            <a:pPr algn="ctr"/>
            <a:r>
              <a:rPr lang="en-US" sz="2800" b="1" u="sng" dirty="0">
                <a:solidFill>
                  <a:schemeClr val="bg1"/>
                </a:solidFill>
              </a:rPr>
              <a:t>2016</a:t>
            </a:r>
          </a:p>
        </p:txBody>
      </p:sp>
      <p:sp>
        <p:nvSpPr>
          <p:cNvPr id="19" name="TextBox 18"/>
          <p:cNvSpPr txBox="1"/>
          <p:nvPr/>
        </p:nvSpPr>
        <p:spPr>
          <a:xfrm>
            <a:off x="6324600" y="742950"/>
            <a:ext cx="1371600" cy="523220"/>
          </a:xfrm>
          <a:prstGeom prst="rect">
            <a:avLst/>
          </a:prstGeom>
          <a:noFill/>
        </p:spPr>
        <p:txBody>
          <a:bodyPr wrap="square" rtlCol="0">
            <a:spAutoFit/>
          </a:bodyPr>
          <a:lstStyle/>
          <a:p>
            <a:pPr algn="ctr"/>
            <a:r>
              <a:rPr lang="en-US" sz="2800" b="1" u="sng" dirty="0">
                <a:solidFill>
                  <a:schemeClr val="bg1"/>
                </a:solidFill>
              </a:rPr>
              <a:t>2020</a:t>
            </a:r>
          </a:p>
        </p:txBody>
      </p:sp>
      <p:sp>
        <p:nvSpPr>
          <p:cNvPr id="20" name="TextBox 19"/>
          <p:cNvSpPr txBox="1"/>
          <p:nvPr/>
        </p:nvSpPr>
        <p:spPr>
          <a:xfrm>
            <a:off x="7696200" y="742950"/>
            <a:ext cx="1371600" cy="523220"/>
          </a:xfrm>
          <a:prstGeom prst="rect">
            <a:avLst/>
          </a:prstGeom>
          <a:noFill/>
        </p:spPr>
        <p:txBody>
          <a:bodyPr wrap="square" rtlCol="0">
            <a:spAutoFit/>
          </a:bodyPr>
          <a:lstStyle/>
          <a:p>
            <a:pPr algn="ctr"/>
            <a:r>
              <a:rPr lang="en-US" sz="2800" b="1" u="sng" dirty="0">
                <a:solidFill>
                  <a:schemeClr val="bg1"/>
                </a:solidFill>
              </a:rPr>
              <a:t>2025</a:t>
            </a:r>
          </a:p>
        </p:txBody>
      </p:sp>
      <p:sp>
        <p:nvSpPr>
          <p:cNvPr id="21" name="TextBox 20"/>
          <p:cNvSpPr txBox="1"/>
          <p:nvPr/>
        </p:nvSpPr>
        <p:spPr>
          <a:xfrm>
            <a:off x="5181600" y="2181624"/>
            <a:ext cx="3935506" cy="584775"/>
          </a:xfrm>
          <a:prstGeom prst="rect">
            <a:avLst/>
          </a:prstGeom>
          <a:noFill/>
        </p:spPr>
        <p:txBody>
          <a:bodyPr wrap="square" rtlCol="0">
            <a:spAutoFit/>
          </a:bodyPr>
          <a:lstStyle/>
          <a:p>
            <a:pPr>
              <a:tabLst>
                <a:tab pos="806450" algn="r"/>
                <a:tab pos="2111375" algn="r"/>
                <a:tab pos="3711575" algn="r"/>
              </a:tabLst>
            </a:pPr>
            <a:r>
              <a:rPr lang="en-US" sz="3200" b="1" dirty="0">
                <a:solidFill>
                  <a:schemeClr val="bg1"/>
                </a:solidFill>
              </a:rPr>
              <a:t>	3%	9%	18%</a:t>
            </a:r>
          </a:p>
        </p:txBody>
      </p:sp>
      <p:pic>
        <p:nvPicPr>
          <p:cNvPr id="22" name="Picture 2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1668" y="1962150"/>
            <a:ext cx="1258684" cy="871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641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8"/>
          <p:cNvSpPr txBox="1">
            <a:spLocks noChangeArrowheads="1"/>
          </p:cNvSpPr>
          <p:nvPr/>
        </p:nvSpPr>
        <p:spPr bwMode="auto">
          <a:xfrm>
            <a:off x="5864209" y="4706252"/>
            <a:ext cx="1306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
        <p:nvSpPr>
          <p:cNvPr id="16" name="Title 21"/>
          <p:cNvSpPr txBox="1">
            <a:spLocks/>
          </p:cNvSpPr>
          <p:nvPr/>
        </p:nvSpPr>
        <p:spPr>
          <a:xfrm>
            <a:off x="228600" y="0"/>
            <a:ext cx="8839200" cy="685800"/>
          </a:xfrm>
          <a:prstGeom prst="rect">
            <a:avLst/>
          </a:prstGeom>
          <a:effectLst>
            <a:outerShdw blurRad="50800" dist="38100" dir="2700000" algn="tl" rotWithShape="0">
              <a:prstClr val="black">
                <a:alpha val="40000"/>
              </a:prstClr>
            </a:outerShdw>
          </a:effectLst>
        </p:spPr>
        <p:txBody>
          <a:bodyPr anchor="ctr"/>
          <a:lstStyle>
            <a:lvl1pPr algn="l" defTabSz="914400" rtl="0" eaLnBrk="1" latinLnBrk="0" hangingPunct="1">
              <a:spcBef>
                <a:spcPct val="0"/>
              </a:spcBef>
              <a:buNone/>
              <a:defRPr sz="2400" kern="1200">
                <a:solidFill>
                  <a:schemeClr val="accent1"/>
                </a:solidFill>
                <a:latin typeface="+mj-lt"/>
                <a:ea typeface="+mj-ea"/>
                <a:cs typeface="+mj-cs"/>
              </a:defRPr>
            </a:lvl1pPr>
          </a:lstStyle>
          <a:p>
            <a:r>
              <a:rPr lang="en-US" sz="3200" dirty="0">
                <a:solidFill>
                  <a:schemeClr val="tx1"/>
                </a:solidFill>
                <a:latin typeface="Arial" panose="020B0604020202020204" pitchFamily="34" charset="0"/>
                <a:cs typeface="Arial" panose="020B0604020202020204" pitchFamily="34" charset="0"/>
              </a:rPr>
              <a:t>2015 Top 10 Markets for Hybrid Registrations </a:t>
            </a:r>
          </a:p>
        </p:txBody>
      </p:sp>
      <p:grpSp>
        <p:nvGrpSpPr>
          <p:cNvPr id="13" name="Group 12"/>
          <p:cNvGrpSpPr/>
          <p:nvPr/>
        </p:nvGrpSpPr>
        <p:grpSpPr>
          <a:xfrm>
            <a:off x="304800" y="741985"/>
            <a:ext cx="7702633" cy="3515690"/>
            <a:chOff x="304800" y="1217914"/>
            <a:chExt cx="8534400" cy="5106686"/>
          </a:xfrm>
        </p:grpSpPr>
        <p:grpSp>
          <p:nvGrpSpPr>
            <p:cNvPr id="2" name="Group 1"/>
            <p:cNvGrpSpPr/>
            <p:nvPr/>
          </p:nvGrpSpPr>
          <p:grpSpPr>
            <a:xfrm>
              <a:off x="304800" y="1217914"/>
              <a:ext cx="8534400" cy="5106686"/>
              <a:chOff x="1595620" y="1277532"/>
              <a:chExt cx="8108134" cy="5284870"/>
            </a:xfrm>
          </p:grpSpPr>
          <p:pic>
            <p:nvPicPr>
              <p:cNvPr id="3" name="Picture 2"/>
              <p:cNvPicPr>
                <a:picLocks noChangeAspect="1"/>
              </p:cNvPicPr>
              <p:nvPr/>
            </p:nvPicPr>
            <p:blipFill>
              <a:blip r:embed="rId3">
                <a:alphaModFix/>
              </a:blip>
              <a:stretch>
                <a:fillRect/>
              </a:stretch>
            </p:blipFill>
            <p:spPr>
              <a:xfrm>
                <a:off x="1595620" y="1277532"/>
                <a:ext cx="8108134" cy="5284870"/>
              </a:xfrm>
              <a:prstGeom prst="rect">
                <a:avLst/>
              </a:prstGeom>
            </p:spPr>
          </p:pic>
          <p:sp>
            <p:nvSpPr>
              <p:cNvPr id="4" name="Oval 3"/>
              <p:cNvSpPr/>
              <p:nvPr/>
            </p:nvSpPr>
            <p:spPr>
              <a:xfrm>
                <a:off x="2102378" y="1752018"/>
                <a:ext cx="269502" cy="269503"/>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
            <p:nvSpPr>
              <p:cNvPr id="5" name="Oval 4"/>
              <p:cNvSpPr/>
              <p:nvPr/>
            </p:nvSpPr>
            <p:spPr>
              <a:xfrm>
                <a:off x="1988134" y="2890424"/>
                <a:ext cx="269502" cy="269503"/>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
            <p:nvSpPr>
              <p:cNvPr id="6" name="Oval 5"/>
              <p:cNvSpPr/>
              <p:nvPr/>
            </p:nvSpPr>
            <p:spPr>
              <a:xfrm>
                <a:off x="2527266" y="4221122"/>
                <a:ext cx="269502" cy="269502"/>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
            <p:nvSpPr>
              <p:cNvPr id="7" name="Oval 6"/>
              <p:cNvSpPr/>
              <p:nvPr/>
            </p:nvSpPr>
            <p:spPr>
              <a:xfrm>
                <a:off x="2405544" y="4009345"/>
                <a:ext cx="269502" cy="269502"/>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
            <p:nvSpPr>
              <p:cNvPr id="8" name="Oval 7"/>
              <p:cNvSpPr/>
              <p:nvPr/>
            </p:nvSpPr>
            <p:spPr>
              <a:xfrm>
                <a:off x="1812802" y="3119024"/>
                <a:ext cx="269502" cy="269503"/>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
            <p:nvSpPr>
              <p:cNvPr id="9" name="Oval 8"/>
              <p:cNvSpPr/>
              <p:nvPr/>
            </p:nvSpPr>
            <p:spPr>
              <a:xfrm>
                <a:off x="2319561" y="1334614"/>
                <a:ext cx="269502" cy="269503"/>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
            <p:nvSpPr>
              <p:cNvPr id="10" name="Oval 9"/>
              <p:cNvSpPr/>
              <p:nvPr/>
            </p:nvSpPr>
            <p:spPr>
              <a:xfrm>
                <a:off x="1882368" y="2468522"/>
                <a:ext cx="269502" cy="269502"/>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
            <p:nvSpPr>
              <p:cNvPr id="11" name="Oval 10"/>
              <p:cNvSpPr/>
              <p:nvPr/>
            </p:nvSpPr>
            <p:spPr>
              <a:xfrm>
                <a:off x="2207622" y="3841111"/>
                <a:ext cx="269502" cy="269502"/>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
            <p:nvSpPr>
              <p:cNvPr id="12" name="Oval 11"/>
              <p:cNvSpPr/>
              <p:nvPr/>
            </p:nvSpPr>
            <p:spPr>
              <a:xfrm>
                <a:off x="2044542" y="3148712"/>
                <a:ext cx="269502" cy="269503"/>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grpSp>
        <p:sp>
          <p:nvSpPr>
            <p:cNvPr id="15" name="Oval 14"/>
            <p:cNvSpPr/>
            <p:nvPr/>
          </p:nvSpPr>
          <p:spPr>
            <a:xfrm>
              <a:off x="1295400" y="1380877"/>
              <a:ext cx="269502" cy="269502"/>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grpSp>
      <p:sp>
        <p:nvSpPr>
          <p:cNvPr id="17" name="Rectangle 16"/>
          <p:cNvSpPr/>
          <p:nvPr/>
        </p:nvSpPr>
        <p:spPr>
          <a:xfrm>
            <a:off x="114300" y="4379119"/>
            <a:ext cx="5725550" cy="707886"/>
          </a:xfrm>
          <a:prstGeom prst="rect">
            <a:avLst/>
          </a:prstGeom>
          <a:solidFill>
            <a:schemeClr val="bg1"/>
          </a:solidFill>
          <a:ln>
            <a:solidFill>
              <a:srgbClr val="003399"/>
            </a:solidFill>
          </a:ln>
        </p:spPr>
        <p:txBody>
          <a:bodyPr wrap="square">
            <a:spAutoFit/>
          </a:bodyPr>
          <a:lstStyle/>
          <a:p>
            <a:pPr algn="ctr" defTabSz="457200"/>
            <a:r>
              <a:rPr lang="en-US" sz="2000" b="1" i="1" dirty="0">
                <a:solidFill>
                  <a:srgbClr val="173D7F"/>
                </a:solidFill>
                <a:latin typeface="Arial"/>
                <a:cs typeface="Arial"/>
              </a:rPr>
              <a:t>More than 30% of all hybrid registrations are in these ten DMAs</a:t>
            </a:r>
          </a:p>
        </p:txBody>
      </p:sp>
    </p:spTree>
    <p:extLst>
      <p:ext uri="{BB962C8B-B14F-4D97-AF65-F5344CB8AC3E}">
        <p14:creationId xmlns:p14="http://schemas.microsoft.com/office/powerpoint/2010/main" val="405786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1982380"/>
            <a:ext cx="1553218" cy="911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6"/>
          <p:cNvSpPr/>
          <p:nvPr/>
        </p:nvSpPr>
        <p:spPr>
          <a:xfrm>
            <a:off x="1" y="666749"/>
            <a:ext cx="9144000" cy="3670223"/>
          </a:xfrm>
          <a:prstGeom prst="rect">
            <a:avLst/>
          </a:prstGeom>
          <a:gradFill flip="none" rotWithShape="1">
            <a:gsLst>
              <a:gs pos="0">
                <a:schemeClr val="bg1"/>
              </a:gs>
              <a:gs pos="88000">
                <a:schemeClr val="tx1">
                  <a:lumMod val="85000"/>
                  <a:lumOff val="15000"/>
                </a:schemeClr>
              </a:gs>
            </a:gsLst>
            <a:lin ang="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1667" y="707039"/>
            <a:ext cx="1258684" cy="871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4800600" y="3228976"/>
            <a:ext cx="2644541" cy="584775"/>
          </a:xfrm>
          <a:prstGeom prst="rect">
            <a:avLst/>
          </a:prstGeom>
          <a:noFill/>
        </p:spPr>
        <p:txBody>
          <a:bodyPr wrap="square" rtlCol="0">
            <a:spAutoFit/>
          </a:bodyPr>
          <a:lstStyle/>
          <a:p>
            <a:pPr>
              <a:tabLst>
                <a:tab pos="3089275" algn="r"/>
              </a:tabLst>
            </a:pPr>
            <a:r>
              <a:rPr lang="en-US" sz="3200" b="1" dirty="0">
                <a:solidFill>
                  <a:prstClr val="white"/>
                </a:solidFill>
              </a:rPr>
              <a:t>	0.0%</a:t>
            </a:r>
          </a:p>
        </p:txBody>
      </p:sp>
      <p:pic>
        <p:nvPicPr>
          <p:cNvPr id="15" name="Picture 2" descr="Fuel Cell Technology">
            <a:hlinkClick r:id="rId5" tooltip="Fuel Cell Technology"/>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1667" y="3257550"/>
            <a:ext cx="1300533" cy="871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152400" y="18098"/>
            <a:ext cx="8686800" cy="453390"/>
          </a:xfrm>
          <a:prstGeom prst="rect">
            <a:avLst/>
          </a:prstGeom>
          <a:effectLst>
            <a:outerShdw blurRad="50800" dist="38100" dir="2700000" algn="tl" rotWithShape="0">
              <a:prstClr val="black">
                <a:alpha val="40000"/>
              </a:prstClr>
            </a:outerShdw>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panose="020B0604020202020204" pitchFamily="34" charset="0"/>
                <a:cs typeface="Arial" panose="020B0604020202020204" pitchFamily="34" charset="0"/>
              </a:rPr>
              <a:t>Share of Global Sales</a:t>
            </a:r>
          </a:p>
        </p:txBody>
      </p:sp>
      <p:sp>
        <p:nvSpPr>
          <p:cNvPr id="18" name="TextBox 17"/>
          <p:cNvSpPr txBox="1"/>
          <p:nvPr/>
        </p:nvSpPr>
        <p:spPr>
          <a:xfrm>
            <a:off x="4953000" y="742950"/>
            <a:ext cx="1371600" cy="523220"/>
          </a:xfrm>
          <a:prstGeom prst="rect">
            <a:avLst/>
          </a:prstGeom>
          <a:noFill/>
        </p:spPr>
        <p:txBody>
          <a:bodyPr wrap="square" rtlCol="0">
            <a:spAutoFit/>
          </a:bodyPr>
          <a:lstStyle/>
          <a:p>
            <a:pPr algn="ctr"/>
            <a:r>
              <a:rPr lang="en-US" sz="2800" b="1" u="sng" dirty="0">
                <a:solidFill>
                  <a:schemeClr val="bg1"/>
                </a:solidFill>
              </a:rPr>
              <a:t>2016</a:t>
            </a:r>
          </a:p>
        </p:txBody>
      </p:sp>
      <p:sp>
        <p:nvSpPr>
          <p:cNvPr id="19" name="TextBox 18"/>
          <p:cNvSpPr txBox="1"/>
          <p:nvPr/>
        </p:nvSpPr>
        <p:spPr>
          <a:xfrm>
            <a:off x="6324600" y="742950"/>
            <a:ext cx="1371600" cy="523220"/>
          </a:xfrm>
          <a:prstGeom prst="rect">
            <a:avLst/>
          </a:prstGeom>
          <a:noFill/>
        </p:spPr>
        <p:txBody>
          <a:bodyPr wrap="square" rtlCol="0">
            <a:spAutoFit/>
          </a:bodyPr>
          <a:lstStyle/>
          <a:p>
            <a:pPr algn="ctr"/>
            <a:r>
              <a:rPr lang="en-US" sz="2800" b="1" u="sng" dirty="0">
                <a:solidFill>
                  <a:schemeClr val="bg1"/>
                </a:solidFill>
              </a:rPr>
              <a:t>2020</a:t>
            </a:r>
          </a:p>
        </p:txBody>
      </p:sp>
      <p:sp>
        <p:nvSpPr>
          <p:cNvPr id="20" name="TextBox 19"/>
          <p:cNvSpPr txBox="1"/>
          <p:nvPr/>
        </p:nvSpPr>
        <p:spPr>
          <a:xfrm>
            <a:off x="7696200" y="742950"/>
            <a:ext cx="1371600" cy="523220"/>
          </a:xfrm>
          <a:prstGeom prst="rect">
            <a:avLst/>
          </a:prstGeom>
          <a:noFill/>
        </p:spPr>
        <p:txBody>
          <a:bodyPr wrap="square" rtlCol="0">
            <a:spAutoFit/>
          </a:bodyPr>
          <a:lstStyle/>
          <a:p>
            <a:pPr algn="ctr"/>
            <a:r>
              <a:rPr lang="en-US" sz="2800" b="1" u="sng" dirty="0">
                <a:solidFill>
                  <a:schemeClr val="bg1"/>
                </a:solidFill>
              </a:rPr>
              <a:t>2025</a:t>
            </a:r>
          </a:p>
        </p:txBody>
      </p:sp>
      <p:pic>
        <p:nvPicPr>
          <p:cNvPr id="22" name="Picture 2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1668" y="1962150"/>
            <a:ext cx="1258684" cy="871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4494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8"/>
          <p:cNvSpPr txBox="1">
            <a:spLocks noChangeArrowheads="1"/>
          </p:cNvSpPr>
          <p:nvPr/>
        </p:nvSpPr>
        <p:spPr bwMode="auto">
          <a:xfrm>
            <a:off x="5864209" y="4706252"/>
            <a:ext cx="1306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
        <p:nvSpPr>
          <p:cNvPr id="16" name="Title 21"/>
          <p:cNvSpPr txBox="1">
            <a:spLocks/>
          </p:cNvSpPr>
          <p:nvPr/>
        </p:nvSpPr>
        <p:spPr>
          <a:xfrm>
            <a:off x="228600" y="0"/>
            <a:ext cx="8839200" cy="685800"/>
          </a:xfrm>
          <a:prstGeom prst="rect">
            <a:avLst/>
          </a:prstGeom>
          <a:effectLst>
            <a:outerShdw blurRad="50800" dist="38100" dir="2700000" algn="tl" rotWithShape="0">
              <a:prstClr val="black">
                <a:alpha val="40000"/>
              </a:prstClr>
            </a:outerShdw>
          </a:effectLst>
        </p:spPr>
        <p:txBody>
          <a:bodyPr anchor="ctr"/>
          <a:lstStyle>
            <a:lvl1pPr algn="l" defTabSz="914400" rtl="0" eaLnBrk="1" latinLnBrk="0" hangingPunct="1">
              <a:spcBef>
                <a:spcPct val="0"/>
              </a:spcBef>
              <a:buNone/>
              <a:defRPr sz="2400" kern="1200">
                <a:solidFill>
                  <a:schemeClr val="accent1"/>
                </a:solidFill>
                <a:latin typeface="+mj-lt"/>
                <a:ea typeface="+mj-ea"/>
                <a:cs typeface="+mj-cs"/>
              </a:defRPr>
            </a:lvl1pPr>
          </a:lstStyle>
          <a:p>
            <a:r>
              <a:rPr lang="en-US" sz="3600" dirty="0">
                <a:solidFill>
                  <a:schemeClr val="tx1"/>
                </a:solidFill>
                <a:latin typeface="Arial" panose="020B0604020202020204" pitchFamily="34" charset="0"/>
                <a:cs typeface="Arial" panose="020B0604020202020204" pitchFamily="34" charset="0"/>
              </a:rPr>
              <a:t>One major challenge is Infrastructure</a:t>
            </a:r>
          </a:p>
        </p:txBody>
      </p:sp>
      <p:pic>
        <p:nvPicPr>
          <p:cNvPr id="3" name="Picture 2"/>
          <p:cNvPicPr>
            <a:picLocks noChangeAspect="1"/>
          </p:cNvPicPr>
          <p:nvPr/>
        </p:nvPicPr>
        <p:blipFill>
          <a:blip r:embed="rId3">
            <a:alphaModFix/>
          </a:blip>
          <a:stretch>
            <a:fillRect/>
          </a:stretch>
        </p:blipFill>
        <p:spPr>
          <a:xfrm>
            <a:off x="304800" y="741985"/>
            <a:ext cx="7702633" cy="3515690"/>
          </a:xfrm>
          <a:prstGeom prst="rect">
            <a:avLst/>
          </a:prstGeom>
        </p:spPr>
      </p:pic>
      <p:sp>
        <p:nvSpPr>
          <p:cNvPr id="11" name="Oval 10"/>
          <p:cNvSpPr/>
          <p:nvPr/>
        </p:nvSpPr>
        <p:spPr>
          <a:xfrm>
            <a:off x="886195" y="2447372"/>
            <a:ext cx="256024" cy="179283"/>
          </a:xfrm>
          <a:prstGeom prst="ellipse">
            <a:avLst/>
          </a:prstGeom>
          <a:solidFill>
            <a:srgbClr val="FFD2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spc="20" dirty="0">
              <a:solidFill>
                <a:prstClr val="white"/>
              </a:solidFill>
              <a:latin typeface="Arial"/>
            </a:endParaRPr>
          </a:p>
        </p:txBody>
      </p:sp>
    </p:spTree>
    <p:extLst>
      <p:ext uri="{BB962C8B-B14F-4D97-AF65-F5344CB8AC3E}">
        <p14:creationId xmlns:p14="http://schemas.microsoft.com/office/powerpoint/2010/main" val="408238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19</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3350"/>
            <a:ext cx="5972864"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24600" y="209550"/>
            <a:ext cx="2590800" cy="646331"/>
          </a:xfrm>
          <a:prstGeom prst="rect">
            <a:avLst/>
          </a:prstGeom>
          <a:noFill/>
        </p:spPr>
        <p:txBody>
          <a:bodyPr wrap="square" rtlCol="0">
            <a:spAutoFit/>
          </a:bodyPr>
          <a:lstStyle/>
          <a:p>
            <a:r>
              <a:rPr lang="en-US" dirty="0"/>
              <a:t>The </a:t>
            </a:r>
            <a:r>
              <a:rPr lang="en-US" dirty="0" err="1"/>
              <a:t>Mirai</a:t>
            </a:r>
            <a:r>
              <a:rPr lang="en-US" dirty="0"/>
              <a:t> gets an estimated 67 </a:t>
            </a:r>
            <a:r>
              <a:rPr lang="en-US" dirty="0" err="1"/>
              <a:t>MPGe</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975" y="1047750"/>
            <a:ext cx="286702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14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4"/>
            <a:ext cx="8229600" cy="857250"/>
          </a:xfrm>
        </p:spPr>
        <p:txBody>
          <a:bodyPr>
            <a:normAutofit/>
          </a:bodyPr>
          <a:lstStyle/>
          <a:p>
            <a:r>
              <a:rPr lang="en-US" sz="4400" i="0" dirty="0">
                <a:solidFill>
                  <a:schemeClr val="tx1"/>
                </a:solidFill>
              </a:rPr>
              <a:t>Agenda</a:t>
            </a:r>
          </a:p>
        </p:txBody>
      </p:sp>
      <p:sp>
        <p:nvSpPr>
          <p:cNvPr id="4" name="Slide Number Placeholder 3"/>
          <p:cNvSpPr>
            <a:spLocks noGrp="1"/>
          </p:cNvSpPr>
          <p:nvPr>
            <p:ph type="sldNum" sz="quarter" idx="12"/>
          </p:nvPr>
        </p:nvSpPr>
        <p:spPr/>
        <p:txBody>
          <a:bodyPr/>
          <a:lstStyle/>
          <a:p>
            <a:fld id="{E1299DD8-A01A-4651-A585-21FEFEF2277B}" type="slidenum">
              <a:rPr lang="en-US" smtClean="0"/>
              <a:t>2</a:t>
            </a:fld>
            <a:endParaRPr lang="en-US"/>
          </a:p>
        </p:txBody>
      </p:sp>
      <p:sp>
        <p:nvSpPr>
          <p:cNvPr id="3" name="TextBox 2"/>
          <p:cNvSpPr txBox="1"/>
          <p:nvPr/>
        </p:nvSpPr>
        <p:spPr>
          <a:xfrm>
            <a:off x="685800" y="819150"/>
            <a:ext cx="7772400"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t>1. About Me</a:t>
            </a:r>
          </a:p>
        </p:txBody>
      </p:sp>
      <p:sp>
        <p:nvSpPr>
          <p:cNvPr id="9" name="TextBox 8"/>
          <p:cNvSpPr txBox="1"/>
          <p:nvPr/>
        </p:nvSpPr>
        <p:spPr>
          <a:xfrm>
            <a:off x="685800" y="1649909"/>
            <a:ext cx="7772400"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t>2. Consumer Trends</a:t>
            </a:r>
          </a:p>
        </p:txBody>
      </p:sp>
      <p:sp>
        <p:nvSpPr>
          <p:cNvPr id="10" name="TextBox 9"/>
          <p:cNvSpPr txBox="1"/>
          <p:nvPr/>
        </p:nvSpPr>
        <p:spPr>
          <a:xfrm>
            <a:off x="685800" y="2488109"/>
            <a:ext cx="7772400"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dirty="0"/>
              <a:t>3. Emerging Technologies/Trends</a:t>
            </a:r>
          </a:p>
        </p:txBody>
      </p:sp>
    </p:spTree>
    <p:extLst>
      <p:ext uri="{BB962C8B-B14F-4D97-AF65-F5344CB8AC3E}">
        <p14:creationId xmlns:p14="http://schemas.microsoft.com/office/powerpoint/2010/main" val="131020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20</a:t>
            </a:fld>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10" r="5044"/>
          <a:stretch/>
        </p:blipFill>
        <p:spPr bwMode="auto">
          <a:xfrm>
            <a:off x="9525" y="-1"/>
            <a:ext cx="6877050" cy="432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86575" y="438150"/>
            <a:ext cx="2257425" cy="1200329"/>
          </a:xfrm>
          <a:prstGeom prst="rect">
            <a:avLst/>
          </a:prstGeom>
          <a:noFill/>
        </p:spPr>
        <p:txBody>
          <a:bodyPr wrap="square" rtlCol="0">
            <a:spAutoFit/>
          </a:bodyPr>
          <a:lstStyle/>
          <a:p>
            <a:r>
              <a:rPr lang="en-US" dirty="0"/>
              <a:t>The EPA-estimated range is 366 miles and its fuel-economy rating is 68 </a:t>
            </a:r>
            <a:r>
              <a:rPr lang="en-US" dirty="0" err="1"/>
              <a:t>MPGe</a:t>
            </a:r>
            <a:r>
              <a:rPr lang="en-US" dirty="0"/>
              <a:t>. </a:t>
            </a:r>
          </a:p>
        </p:txBody>
      </p:sp>
    </p:spTree>
    <p:extLst>
      <p:ext uri="{BB962C8B-B14F-4D97-AF65-F5344CB8AC3E}">
        <p14:creationId xmlns:p14="http://schemas.microsoft.com/office/powerpoint/2010/main" val="24395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21</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65" y="57150"/>
            <a:ext cx="7639835" cy="417194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97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22</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9550"/>
            <a:ext cx="8991600" cy="40100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5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23</a:t>
            </a:fld>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1686"/>
            <a:ext cx="8991600" cy="403182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59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24</a:t>
            </a:fld>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3" y="0"/>
            <a:ext cx="4862920" cy="453730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3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25</a:t>
            </a:fld>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590550"/>
            <a:ext cx="6477000" cy="3429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3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3031"/>
          <a:stretch/>
        </p:blipFill>
        <p:spPr>
          <a:xfrm>
            <a:off x="0" y="613605"/>
            <a:ext cx="9144000" cy="3405946"/>
          </a:xfrm>
          <a:prstGeom prst="rect">
            <a:avLst/>
          </a:prstGeom>
        </p:spPr>
      </p:pic>
      <p:sp>
        <p:nvSpPr>
          <p:cNvPr id="2" name="Title 1"/>
          <p:cNvSpPr>
            <a:spLocks noGrp="1"/>
          </p:cNvSpPr>
          <p:nvPr>
            <p:ph type="title"/>
          </p:nvPr>
        </p:nvSpPr>
        <p:spPr>
          <a:xfrm>
            <a:off x="457200" y="38100"/>
            <a:ext cx="8229600" cy="857250"/>
          </a:xfrm>
          <a:effectLst>
            <a:outerShdw blurRad="50800" dist="38100" dir="2700000" algn="tl" rotWithShape="0">
              <a:prstClr val="black">
                <a:alpha val="40000"/>
              </a:prstClr>
            </a:outerShdw>
          </a:effectLst>
        </p:spPr>
        <p:txBody>
          <a:bodyPr>
            <a:normAutofit/>
          </a:bodyPr>
          <a:lstStyle/>
          <a:p>
            <a:r>
              <a:rPr lang="en-US" sz="2800" dirty="0"/>
              <a:t>Cylinder Count and Displacement Shrinking</a:t>
            </a:r>
          </a:p>
        </p:txBody>
      </p:sp>
      <p:sp>
        <p:nvSpPr>
          <p:cNvPr id="3" name="Slide Number Placeholder 2"/>
          <p:cNvSpPr>
            <a:spLocks noGrp="1"/>
          </p:cNvSpPr>
          <p:nvPr>
            <p:ph type="sldNum" sz="quarter" idx="12"/>
          </p:nvPr>
        </p:nvSpPr>
        <p:spPr/>
        <p:txBody>
          <a:bodyPr/>
          <a:lstStyle/>
          <a:p>
            <a:fld id="{96DBFC3B-CC32-4FC6-8118-80BDCA79AC6E}" type="slidenum">
              <a:rPr lang="en-US" smtClean="0"/>
              <a:t>26</a:t>
            </a:fld>
            <a:endParaRPr lang="en-US"/>
          </a:p>
        </p:txBody>
      </p:sp>
      <p:sp>
        <p:nvSpPr>
          <p:cNvPr id="5" name="Rectangle 4"/>
          <p:cNvSpPr/>
          <p:nvPr/>
        </p:nvSpPr>
        <p:spPr>
          <a:xfrm>
            <a:off x="4424516" y="741107"/>
            <a:ext cx="44958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19600" y="1123950"/>
            <a:ext cx="990600" cy="369332"/>
          </a:xfrm>
          <a:prstGeom prst="rect">
            <a:avLst/>
          </a:prstGeom>
          <a:noFill/>
        </p:spPr>
        <p:txBody>
          <a:bodyPr wrap="square" rtlCol="0">
            <a:spAutoFit/>
          </a:bodyPr>
          <a:lstStyle/>
          <a:p>
            <a:r>
              <a:rPr lang="en-US" dirty="0"/>
              <a:t>-22%</a:t>
            </a:r>
          </a:p>
        </p:txBody>
      </p:sp>
      <p:sp>
        <p:nvSpPr>
          <p:cNvPr id="7" name="TextBox 6"/>
          <p:cNvSpPr txBox="1"/>
          <p:nvPr/>
        </p:nvSpPr>
        <p:spPr>
          <a:xfrm>
            <a:off x="4419600" y="1428750"/>
            <a:ext cx="990600" cy="369332"/>
          </a:xfrm>
          <a:prstGeom prst="rect">
            <a:avLst/>
          </a:prstGeom>
          <a:noFill/>
        </p:spPr>
        <p:txBody>
          <a:bodyPr wrap="square" rtlCol="0">
            <a:spAutoFit/>
          </a:bodyPr>
          <a:lstStyle/>
          <a:p>
            <a:r>
              <a:rPr lang="en-US" dirty="0"/>
              <a:t>-22%</a:t>
            </a:r>
          </a:p>
        </p:txBody>
      </p:sp>
      <p:sp>
        <p:nvSpPr>
          <p:cNvPr id="8" name="TextBox 7"/>
          <p:cNvSpPr txBox="1"/>
          <p:nvPr/>
        </p:nvSpPr>
        <p:spPr>
          <a:xfrm>
            <a:off x="4419600" y="2278618"/>
            <a:ext cx="990600" cy="369332"/>
          </a:xfrm>
          <a:prstGeom prst="rect">
            <a:avLst/>
          </a:prstGeom>
          <a:noFill/>
        </p:spPr>
        <p:txBody>
          <a:bodyPr wrap="square" rtlCol="0">
            <a:spAutoFit/>
          </a:bodyPr>
          <a:lstStyle/>
          <a:p>
            <a:r>
              <a:rPr lang="en-US" dirty="0"/>
              <a:t>+29%</a:t>
            </a:r>
          </a:p>
        </p:txBody>
      </p:sp>
    </p:spTree>
    <p:extLst>
      <p:ext uri="{BB962C8B-B14F-4D97-AF65-F5344CB8AC3E}">
        <p14:creationId xmlns:p14="http://schemas.microsoft.com/office/powerpoint/2010/main" val="196786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7" grpId="0"/>
      <p:bldP spid="7" grpId="1"/>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Title 1"/>
          <p:cNvSpPr>
            <a:spLocks noGrp="1"/>
          </p:cNvSpPr>
          <p:nvPr>
            <p:ph type="title" idx="4294967295"/>
          </p:nvPr>
        </p:nvSpPr>
        <p:spPr>
          <a:xfrm>
            <a:off x="0" y="552450"/>
            <a:ext cx="9067800" cy="304800"/>
          </a:xfrm>
          <a:effectLst>
            <a:outerShdw blurRad="50800" dist="38100" dir="2700000" algn="tl" rotWithShape="0">
              <a:prstClr val="black">
                <a:alpha val="40000"/>
              </a:prstClr>
            </a:outerShdw>
          </a:effectLst>
        </p:spPr>
        <p:txBody>
          <a:bodyPr>
            <a:noAutofit/>
          </a:bodyPr>
          <a:lstStyle/>
          <a:p>
            <a:pPr marL="509588" indent="-509588"/>
            <a:r>
              <a:rPr lang="en-US" dirty="0">
                <a:ea typeface="ヒラギノ角ゴ Pro W3" charset="-128"/>
              </a:rPr>
              <a:t>Revising the  Traditional Internal Combustion Engine </a:t>
            </a:r>
            <a:r>
              <a:rPr lang="en-US" sz="2000" i="1" dirty="0">
                <a:ea typeface="ヒラギノ角ゴ Pro W3" charset="-128"/>
              </a:rPr>
              <a:t>(ICE)</a:t>
            </a:r>
          </a:p>
        </p:txBody>
      </p:sp>
      <p:sp>
        <p:nvSpPr>
          <p:cNvPr id="18435" name="Content Placeholder 2"/>
          <p:cNvSpPr>
            <a:spLocks noGrp="1"/>
          </p:cNvSpPr>
          <p:nvPr>
            <p:ph sz="quarter" idx="4294967295"/>
          </p:nvPr>
        </p:nvSpPr>
        <p:spPr>
          <a:xfrm>
            <a:off x="198437" y="1314450"/>
            <a:ext cx="4525963" cy="3771900"/>
          </a:xfrm>
        </p:spPr>
        <p:txBody>
          <a:bodyPr>
            <a:noAutofit/>
          </a:bodyPr>
          <a:lstStyle/>
          <a:p>
            <a:pPr>
              <a:lnSpc>
                <a:spcPct val="170000"/>
              </a:lnSpc>
              <a:spcBef>
                <a:spcPts val="238"/>
              </a:spcBef>
              <a:buClr>
                <a:srgbClr val="333333"/>
              </a:buClr>
            </a:pPr>
            <a:r>
              <a:rPr lang="en-US" sz="1600" dirty="0">
                <a:ea typeface="ヒラギノ角ゴ Pro W3" charset="-128"/>
              </a:rPr>
              <a:t>Gasoline direct-injection</a:t>
            </a:r>
          </a:p>
          <a:p>
            <a:pPr>
              <a:lnSpc>
                <a:spcPct val="170000"/>
              </a:lnSpc>
              <a:spcBef>
                <a:spcPts val="238"/>
              </a:spcBef>
              <a:buClr>
                <a:srgbClr val="333333"/>
              </a:buClr>
            </a:pPr>
            <a:r>
              <a:rPr lang="en-US" sz="1600" dirty="0">
                <a:ea typeface="ヒラギノ角ゴ Pro W3" charset="-128"/>
              </a:rPr>
              <a:t>Turbo chargers</a:t>
            </a:r>
          </a:p>
          <a:p>
            <a:pPr>
              <a:lnSpc>
                <a:spcPct val="170000"/>
              </a:lnSpc>
              <a:spcBef>
                <a:spcPts val="238"/>
              </a:spcBef>
              <a:buClr>
                <a:srgbClr val="333333"/>
              </a:buClr>
            </a:pPr>
            <a:r>
              <a:rPr lang="en-US" sz="1600" dirty="0">
                <a:ea typeface="ヒラギノ角ゴ Pro W3" charset="-128"/>
              </a:rPr>
              <a:t>Stop/start capability</a:t>
            </a:r>
          </a:p>
          <a:p>
            <a:pPr>
              <a:lnSpc>
                <a:spcPct val="170000"/>
              </a:lnSpc>
              <a:spcBef>
                <a:spcPts val="238"/>
              </a:spcBef>
              <a:buClr>
                <a:srgbClr val="333333"/>
              </a:buClr>
            </a:pPr>
            <a:r>
              <a:rPr lang="en-US" sz="1600" dirty="0">
                <a:ea typeface="ヒラギノ角ゴ Pro W3" charset="-128"/>
              </a:rPr>
              <a:t>Cylinder de-activation</a:t>
            </a:r>
          </a:p>
          <a:p>
            <a:pPr>
              <a:lnSpc>
                <a:spcPct val="170000"/>
              </a:lnSpc>
              <a:spcBef>
                <a:spcPts val="238"/>
              </a:spcBef>
              <a:buClr>
                <a:srgbClr val="333333"/>
              </a:buClr>
            </a:pPr>
            <a:r>
              <a:rPr lang="en-US" sz="1600" dirty="0">
                <a:ea typeface="ヒラギノ角ゴ Pro W3" charset="-128"/>
              </a:rPr>
              <a:t>AWD disconnect</a:t>
            </a:r>
          </a:p>
          <a:p>
            <a:pPr>
              <a:spcBef>
                <a:spcPts val="238"/>
              </a:spcBef>
              <a:buClr>
                <a:srgbClr val="333333"/>
              </a:buClr>
            </a:pPr>
            <a:endParaRPr lang="en-US" sz="1600" dirty="0">
              <a:ea typeface="ヒラギノ角ゴ Pro W3" charset="-128"/>
            </a:endParaRPr>
          </a:p>
          <a:p>
            <a:pPr>
              <a:spcBef>
                <a:spcPts val="238"/>
              </a:spcBef>
              <a:buClr>
                <a:srgbClr val="333333"/>
              </a:buClr>
            </a:pPr>
            <a:r>
              <a:rPr lang="en-US" sz="1600" dirty="0">
                <a:ea typeface="ヒラギノ角ゴ Pro W3" charset="-128"/>
              </a:rPr>
              <a:t>More efficient transmissions</a:t>
            </a:r>
          </a:p>
          <a:p>
            <a:pPr lvl="1">
              <a:spcBef>
                <a:spcPts val="238"/>
              </a:spcBef>
              <a:buClr>
                <a:srgbClr val="333333"/>
              </a:buClr>
            </a:pPr>
            <a:r>
              <a:rPr lang="en-US" sz="1600" dirty="0"/>
              <a:t>more speeds and CVTs</a:t>
            </a:r>
          </a:p>
          <a:p>
            <a:pPr>
              <a:spcBef>
                <a:spcPts val="238"/>
              </a:spcBef>
              <a:buClr>
                <a:srgbClr val="333333"/>
              </a:buClr>
            </a:pPr>
            <a:endParaRPr lang="en-US" sz="1600" dirty="0">
              <a:ea typeface="ヒラギノ角ゴ Pro W3" charset="-128"/>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699959" y="2194254"/>
            <a:ext cx="1219200" cy="606096"/>
          </a:xfrm>
          <a:prstGeom prst="roundRect">
            <a:avLst>
              <a:gd name="adj" fmla="val 8594"/>
            </a:avLst>
          </a:prstGeom>
          <a:solidFill>
            <a:srgbClr val="FFFFFF">
              <a:shade val="85000"/>
            </a:srgbClr>
          </a:solidFill>
          <a:ln>
            <a:noFill/>
          </a:ln>
          <a:effectLst/>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602834" y="3067050"/>
            <a:ext cx="1413450" cy="571500"/>
          </a:xfrm>
          <a:prstGeom prst="roundRect">
            <a:avLst>
              <a:gd name="adj" fmla="val 8594"/>
            </a:avLst>
          </a:prstGeom>
          <a:solidFill>
            <a:srgbClr val="FFFFFF">
              <a:shade val="85000"/>
            </a:srgbClr>
          </a:solidFill>
          <a:ln>
            <a:noFill/>
          </a:ln>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599318" y="1428750"/>
            <a:ext cx="1420482" cy="489128"/>
          </a:xfrm>
          <a:prstGeom prst="roundRect">
            <a:avLst>
              <a:gd name="adj" fmla="val 8594"/>
            </a:avLst>
          </a:prstGeom>
          <a:solidFill>
            <a:srgbClr val="FFFFFF">
              <a:shade val="85000"/>
            </a:srgbClr>
          </a:solidFill>
          <a:ln>
            <a:noFill/>
          </a:ln>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2522" y="1767319"/>
            <a:ext cx="767775" cy="575831"/>
          </a:xfrm>
          <a:prstGeom prst="roundRect">
            <a:avLst>
              <a:gd name="adj" fmla="val 8594"/>
            </a:avLst>
          </a:prstGeom>
          <a:solidFill>
            <a:srgbClr val="FFFFFF">
              <a:shade val="85000"/>
            </a:srgbClr>
          </a:solidFill>
          <a:ln>
            <a:noFill/>
          </a:ln>
          <a:effectLst/>
        </p:spPr>
      </p:pic>
      <p:grpSp>
        <p:nvGrpSpPr>
          <p:cNvPr id="9" name="Group 8"/>
          <p:cNvGrpSpPr/>
          <p:nvPr/>
        </p:nvGrpSpPr>
        <p:grpSpPr>
          <a:xfrm>
            <a:off x="2852260" y="2492142"/>
            <a:ext cx="1521155" cy="917808"/>
            <a:chOff x="5813604" y="9043565"/>
            <a:chExt cx="2468180" cy="2558986"/>
          </a:xfrm>
          <a:effectLst/>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1924" y="9043565"/>
              <a:ext cx="2309860" cy="17323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7019990" y="9154848"/>
              <a:ext cx="804225" cy="2145317"/>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X</a:t>
              </a:r>
            </a:p>
          </p:txBody>
        </p:sp>
        <p:sp>
          <p:nvSpPr>
            <p:cNvPr id="12" name="Rectangle 11"/>
            <p:cNvSpPr/>
            <p:nvPr/>
          </p:nvSpPr>
          <p:spPr>
            <a:xfrm>
              <a:off x="5813604" y="9457234"/>
              <a:ext cx="804225" cy="2145317"/>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X</a:t>
              </a:r>
            </a:p>
          </p:txBody>
        </p:sp>
      </p:grpSp>
      <p:pic>
        <p:nvPicPr>
          <p:cNvPr id="18436" name="Picture 5" descr="http://3.bp.blogspot.com/-mGXKOaEt6Hk/Te1XSquMYVI/AAAAAAAAQ54/x-Xo8Mh94P0/s1600/Engine.jpg">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446872" y="1694320"/>
            <a:ext cx="2620928" cy="1906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http://www.nissan-global.com/JP/TECHNOLOGY/FILES/2010/07/f4c4d66593d273.gif"/>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3328"/>
          <a:stretch/>
        </p:blipFill>
        <p:spPr bwMode="auto">
          <a:xfrm>
            <a:off x="3429000" y="3714750"/>
            <a:ext cx="1746126" cy="724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27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3152" y="1028700"/>
            <a:ext cx="7543800" cy="3771900"/>
          </a:xfrm>
          <a:prstGeom prst="rect">
            <a:avLst/>
          </a:prstGeom>
        </p:spPr>
      </p:pic>
      <p:pic>
        <p:nvPicPr>
          <p:cNvPr id="4" name="Picture 3"/>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823152" y="1026699"/>
            <a:ext cx="7558848" cy="3773901"/>
          </a:xfrm>
          <a:prstGeom prst="rect">
            <a:avLst/>
          </a:prstGeom>
        </p:spPr>
      </p:pic>
      <p:grpSp>
        <p:nvGrpSpPr>
          <p:cNvPr id="7" name="Group 6"/>
          <p:cNvGrpSpPr/>
          <p:nvPr/>
        </p:nvGrpSpPr>
        <p:grpSpPr>
          <a:xfrm>
            <a:off x="2301207" y="1125184"/>
            <a:ext cx="1823902" cy="3667868"/>
            <a:chOff x="1935255" y="1236213"/>
            <a:chExt cx="1823902" cy="4890492"/>
          </a:xfrm>
        </p:grpSpPr>
        <p:pic>
          <p:nvPicPr>
            <p:cNvPr id="11" name="Picture 10"/>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935255" y="1236213"/>
              <a:ext cx="1798545" cy="1192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6" name="Group 35"/>
            <p:cNvGrpSpPr/>
            <p:nvPr/>
          </p:nvGrpSpPr>
          <p:grpSpPr>
            <a:xfrm>
              <a:off x="1953076" y="2514599"/>
              <a:ext cx="1806081" cy="3612106"/>
              <a:chOff x="6017828" y="2279035"/>
              <a:chExt cx="2051166" cy="4568252"/>
            </a:xfrm>
          </p:grpSpPr>
          <p:sp>
            <p:nvSpPr>
              <p:cNvPr id="37" name="Up Arrow 36"/>
              <p:cNvSpPr/>
              <p:nvPr/>
            </p:nvSpPr>
            <p:spPr>
              <a:xfrm>
                <a:off x="6017828" y="2279035"/>
                <a:ext cx="2002134" cy="4433049"/>
              </a:xfrm>
              <a:prstGeom prst="upArrow">
                <a:avLst>
                  <a:gd name="adj1" fmla="val 100000"/>
                  <a:gd name="adj2" fmla="val 62989"/>
                </a:avLst>
              </a:prstGeom>
              <a:solidFill>
                <a:srgbClr val="00B140"/>
              </a:solidFill>
              <a:ln>
                <a:noFill/>
              </a:ln>
              <a:effectLst>
                <a:outerShdw blurRad="40000" dist="23000" dir="1284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8" name="TextBox 37"/>
              <p:cNvSpPr txBox="1"/>
              <p:nvPr/>
            </p:nvSpPr>
            <p:spPr>
              <a:xfrm>
                <a:off x="6017828" y="5757395"/>
                <a:ext cx="2002134" cy="1089892"/>
              </a:xfrm>
              <a:prstGeom prst="rect">
                <a:avLst/>
              </a:prstGeom>
              <a:noFill/>
            </p:spPr>
            <p:txBody>
              <a:bodyPr wrap="square" rtlCol="0">
                <a:spAutoFit/>
              </a:bodyPr>
              <a:lstStyle/>
              <a:p>
                <a:pPr algn="ctr"/>
                <a:r>
                  <a:rPr lang="en-US" dirty="0">
                    <a:solidFill>
                      <a:prstClr val="white"/>
                    </a:solidFill>
                  </a:rPr>
                  <a:t>16%</a:t>
                </a:r>
              </a:p>
              <a:p>
                <a:pPr algn="ctr"/>
                <a:r>
                  <a:rPr lang="en-US" dirty="0">
                    <a:solidFill>
                      <a:prstClr val="white"/>
                    </a:solidFill>
                  </a:rPr>
                  <a:t>Today</a:t>
                </a:r>
              </a:p>
            </p:txBody>
          </p:sp>
          <p:sp>
            <p:nvSpPr>
              <p:cNvPr id="39" name="TextBox 38"/>
              <p:cNvSpPr txBox="1"/>
              <p:nvPr/>
            </p:nvSpPr>
            <p:spPr>
              <a:xfrm>
                <a:off x="6066860" y="3054074"/>
                <a:ext cx="2002134" cy="1297489"/>
              </a:xfrm>
              <a:prstGeom prst="rect">
                <a:avLst/>
              </a:prstGeom>
              <a:noFill/>
            </p:spPr>
            <p:txBody>
              <a:bodyPr wrap="square" rtlCol="0">
                <a:spAutoFit/>
              </a:bodyPr>
              <a:lstStyle/>
              <a:p>
                <a:pPr algn="ctr"/>
                <a:r>
                  <a:rPr lang="en-US" sz="4400" dirty="0">
                    <a:solidFill>
                      <a:prstClr val="white"/>
                    </a:solidFill>
                  </a:rPr>
                  <a:t>50%</a:t>
                </a:r>
              </a:p>
            </p:txBody>
          </p:sp>
          <p:sp>
            <p:nvSpPr>
              <p:cNvPr id="40" name="TextBox 39"/>
              <p:cNvSpPr txBox="1"/>
              <p:nvPr/>
            </p:nvSpPr>
            <p:spPr>
              <a:xfrm>
                <a:off x="6017828" y="3859344"/>
                <a:ext cx="2002134" cy="674695"/>
              </a:xfrm>
              <a:prstGeom prst="rect">
                <a:avLst/>
              </a:prstGeom>
              <a:noFill/>
            </p:spPr>
            <p:txBody>
              <a:bodyPr wrap="square" rtlCol="0">
                <a:spAutoFit/>
              </a:bodyPr>
              <a:lstStyle/>
              <a:p>
                <a:pPr algn="ctr"/>
                <a:r>
                  <a:rPr lang="en-US" sz="2000" dirty="0">
                    <a:solidFill>
                      <a:prstClr val="white"/>
                    </a:solidFill>
                  </a:rPr>
                  <a:t>by 2021</a:t>
                </a:r>
              </a:p>
            </p:txBody>
          </p:sp>
        </p:grpSp>
      </p:grpSp>
      <p:grpSp>
        <p:nvGrpSpPr>
          <p:cNvPr id="3" name="Group 2"/>
          <p:cNvGrpSpPr/>
          <p:nvPr/>
        </p:nvGrpSpPr>
        <p:grpSpPr>
          <a:xfrm>
            <a:off x="5014152" y="1132498"/>
            <a:ext cx="2554100" cy="3660554"/>
            <a:chOff x="4648200" y="1245965"/>
            <a:chExt cx="2554100" cy="4880740"/>
          </a:xfrm>
        </p:grpSpPr>
        <p:pic>
          <p:nvPicPr>
            <p:cNvPr id="10" name="Picture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648200" y="1245965"/>
              <a:ext cx="2554100" cy="11726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2" name="Group 21"/>
            <p:cNvGrpSpPr/>
            <p:nvPr/>
          </p:nvGrpSpPr>
          <p:grpSpPr>
            <a:xfrm>
              <a:off x="5043797" y="2514599"/>
              <a:ext cx="1829251" cy="3612106"/>
              <a:chOff x="6017828" y="2279035"/>
              <a:chExt cx="2077481" cy="4568252"/>
            </a:xfrm>
          </p:grpSpPr>
          <p:sp>
            <p:nvSpPr>
              <p:cNvPr id="23" name="Up Arrow 22"/>
              <p:cNvSpPr/>
              <p:nvPr/>
            </p:nvSpPr>
            <p:spPr>
              <a:xfrm>
                <a:off x="6017828" y="2279035"/>
                <a:ext cx="2002134" cy="4433049"/>
              </a:xfrm>
              <a:prstGeom prst="upArrow">
                <a:avLst>
                  <a:gd name="adj1" fmla="val 100000"/>
                  <a:gd name="adj2" fmla="val 62989"/>
                </a:avLst>
              </a:prstGeom>
              <a:solidFill>
                <a:srgbClr val="00B140"/>
              </a:solidFill>
              <a:ln>
                <a:noFill/>
              </a:ln>
              <a:effectLst>
                <a:outerShdw blurRad="40000" dist="23000" dir="12840000" rotWithShape="0">
                  <a:srgbClr val="000000">
                    <a:alpha val="35000"/>
                  </a:srgb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6017828" y="5757395"/>
                <a:ext cx="2002134" cy="1089892"/>
              </a:xfrm>
              <a:prstGeom prst="rect">
                <a:avLst/>
              </a:prstGeom>
              <a:noFill/>
            </p:spPr>
            <p:txBody>
              <a:bodyPr wrap="square" rtlCol="0">
                <a:spAutoFit/>
              </a:bodyPr>
              <a:lstStyle/>
              <a:p>
                <a:pPr algn="ctr"/>
                <a:r>
                  <a:rPr lang="en-US" dirty="0">
                    <a:solidFill>
                      <a:prstClr val="white"/>
                    </a:solidFill>
                  </a:rPr>
                  <a:t>26%</a:t>
                </a:r>
              </a:p>
              <a:p>
                <a:pPr algn="ctr"/>
                <a:r>
                  <a:rPr lang="en-US" dirty="0">
                    <a:solidFill>
                      <a:prstClr val="white"/>
                    </a:solidFill>
                  </a:rPr>
                  <a:t>Today</a:t>
                </a:r>
              </a:p>
            </p:txBody>
          </p:sp>
          <p:sp>
            <p:nvSpPr>
              <p:cNvPr id="25" name="TextBox 24"/>
              <p:cNvSpPr txBox="1"/>
              <p:nvPr/>
            </p:nvSpPr>
            <p:spPr>
              <a:xfrm>
                <a:off x="6093175" y="3054074"/>
                <a:ext cx="2002134" cy="1297489"/>
              </a:xfrm>
              <a:prstGeom prst="rect">
                <a:avLst/>
              </a:prstGeom>
              <a:noFill/>
            </p:spPr>
            <p:txBody>
              <a:bodyPr wrap="square" rtlCol="0">
                <a:spAutoFit/>
              </a:bodyPr>
              <a:lstStyle/>
              <a:p>
                <a:pPr algn="ctr"/>
                <a:r>
                  <a:rPr lang="en-US" sz="4400" dirty="0">
                    <a:solidFill>
                      <a:prstClr val="white"/>
                    </a:solidFill>
                  </a:rPr>
                  <a:t>66%</a:t>
                </a:r>
              </a:p>
            </p:txBody>
          </p:sp>
          <p:sp>
            <p:nvSpPr>
              <p:cNvPr id="26" name="TextBox 25"/>
              <p:cNvSpPr txBox="1"/>
              <p:nvPr/>
            </p:nvSpPr>
            <p:spPr>
              <a:xfrm>
                <a:off x="6017828" y="3859344"/>
                <a:ext cx="2002134" cy="674695"/>
              </a:xfrm>
              <a:prstGeom prst="rect">
                <a:avLst/>
              </a:prstGeom>
              <a:noFill/>
            </p:spPr>
            <p:txBody>
              <a:bodyPr wrap="square" rtlCol="0">
                <a:spAutoFit/>
              </a:bodyPr>
              <a:lstStyle/>
              <a:p>
                <a:pPr algn="ctr"/>
                <a:r>
                  <a:rPr lang="en-US" sz="2000" dirty="0">
                    <a:solidFill>
                      <a:prstClr val="white"/>
                    </a:solidFill>
                  </a:rPr>
                  <a:t>by 2021</a:t>
                </a:r>
              </a:p>
            </p:txBody>
          </p:sp>
        </p:grpSp>
      </p:grpSp>
      <p:sp>
        <p:nvSpPr>
          <p:cNvPr id="30" name="Title 1"/>
          <p:cNvSpPr txBox="1">
            <a:spLocks/>
          </p:cNvSpPr>
          <p:nvPr/>
        </p:nvSpPr>
        <p:spPr>
          <a:xfrm>
            <a:off x="152400" y="24853"/>
            <a:ext cx="8915400" cy="673777"/>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400" kern="1200">
                <a:solidFill>
                  <a:schemeClr val="accent1"/>
                </a:solidFill>
                <a:latin typeface="+mj-lt"/>
                <a:ea typeface="+mj-ea"/>
                <a:cs typeface="+mj-cs"/>
              </a:defRPr>
            </a:lvl1pPr>
          </a:lstStyle>
          <a:p>
            <a:r>
              <a:rPr lang="en-US" sz="4000" dirty="0">
                <a:solidFill>
                  <a:schemeClr val="tx1"/>
                </a:solidFill>
                <a:latin typeface="Arial" panose="020B0604020202020204" pitchFamily="34" charset="0"/>
                <a:cs typeface="Arial" panose="020B0604020202020204" pitchFamily="34" charset="0"/>
              </a:rPr>
              <a:t>2 Technologies Become Dominant</a:t>
            </a:r>
          </a:p>
        </p:txBody>
      </p:sp>
      <p:sp>
        <p:nvSpPr>
          <p:cNvPr id="27" name="Text Box 8"/>
          <p:cNvSpPr txBox="1">
            <a:spLocks noChangeArrowheads="1"/>
          </p:cNvSpPr>
          <p:nvPr/>
        </p:nvSpPr>
        <p:spPr bwMode="auto">
          <a:xfrm>
            <a:off x="6629400" y="4913226"/>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
        <p:nvSpPr>
          <p:cNvPr id="5" name="TextBox 4"/>
          <p:cNvSpPr txBox="1"/>
          <p:nvPr/>
        </p:nvSpPr>
        <p:spPr>
          <a:xfrm>
            <a:off x="2362202" y="3612549"/>
            <a:ext cx="1719735" cy="400110"/>
          </a:xfrm>
          <a:prstGeom prst="rect">
            <a:avLst/>
          </a:prstGeom>
          <a:noFill/>
        </p:spPr>
        <p:txBody>
          <a:bodyPr wrap="square" rtlCol="0">
            <a:spAutoFit/>
          </a:bodyPr>
          <a:lstStyle/>
          <a:p>
            <a:pPr algn="ctr"/>
            <a:r>
              <a:rPr lang="en-US" sz="2000" b="1" dirty="0">
                <a:solidFill>
                  <a:schemeClr val="bg1"/>
                </a:solidFill>
              </a:rPr>
              <a:t>Stop/Start</a:t>
            </a:r>
          </a:p>
        </p:txBody>
      </p:sp>
      <p:sp>
        <p:nvSpPr>
          <p:cNvPr id="21" name="TextBox 20"/>
          <p:cNvSpPr txBox="1"/>
          <p:nvPr/>
        </p:nvSpPr>
        <p:spPr>
          <a:xfrm>
            <a:off x="5443066" y="3543301"/>
            <a:ext cx="1719735" cy="584775"/>
          </a:xfrm>
          <a:prstGeom prst="rect">
            <a:avLst/>
          </a:prstGeom>
          <a:noFill/>
        </p:spPr>
        <p:txBody>
          <a:bodyPr wrap="square" rtlCol="0">
            <a:spAutoFit/>
          </a:bodyPr>
          <a:lstStyle/>
          <a:p>
            <a:pPr algn="ctr"/>
            <a:r>
              <a:rPr lang="en-US" sz="2000" b="1" dirty="0">
                <a:solidFill>
                  <a:schemeClr val="bg1"/>
                </a:solidFill>
              </a:rPr>
              <a:t>GDI</a:t>
            </a:r>
          </a:p>
          <a:p>
            <a:pPr algn="ctr"/>
            <a:r>
              <a:rPr lang="en-US" sz="1200" b="1" dirty="0">
                <a:solidFill>
                  <a:schemeClr val="bg1"/>
                </a:solidFill>
              </a:rPr>
              <a:t>Turbo/Non-Turbo</a:t>
            </a:r>
          </a:p>
        </p:txBody>
      </p:sp>
    </p:spTree>
    <p:extLst>
      <p:ext uri="{BB962C8B-B14F-4D97-AF65-F5344CB8AC3E}">
        <p14:creationId xmlns:p14="http://schemas.microsoft.com/office/powerpoint/2010/main" val="364490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1490" y="133350"/>
            <a:ext cx="8460171" cy="538911"/>
          </a:xfrm>
        </p:spPr>
        <p:txBody>
          <a:bodyPr anchor="t">
            <a:normAutofit fontScale="90000"/>
          </a:bodyPr>
          <a:lstStyle/>
          <a:p>
            <a:r>
              <a:rPr lang="en-US" sz="2700" dirty="0"/>
              <a:t>North American Transmission Production</a:t>
            </a:r>
            <a:br>
              <a:rPr lang="en-US" dirty="0"/>
            </a:br>
            <a:r>
              <a:rPr lang="en-US" sz="2000" i="1" dirty="0"/>
              <a:t>Increased Complexity, Greater Speeds</a:t>
            </a:r>
            <a:endParaRPr lang="en-US" sz="3100" i="1" dirty="0"/>
          </a:p>
        </p:txBody>
      </p:sp>
      <p:sp>
        <p:nvSpPr>
          <p:cNvPr id="16" name="Text Box 8"/>
          <p:cNvSpPr txBox="1">
            <a:spLocks noChangeArrowheads="1"/>
          </p:cNvSpPr>
          <p:nvPr/>
        </p:nvSpPr>
        <p:spPr bwMode="auto">
          <a:xfrm>
            <a:off x="6705600" y="4877702"/>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pic>
        <p:nvPicPr>
          <p:cNvPr id="9" name="Picture 8"/>
          <p:cNvPicPr>
            <a:picLocks noChangeAspect="1"/>
          </p:cNvPicPr>
          <p:nvPr/>
        </p:nvPicPr>
        <p:blipFill>
          <a:blip r:embed="rId3"/>
          <a:stretch>
            <a:fillRect/>
          </a:stretch>
        </p:blipFill>
        <p:spPr>
          <a:xfrm>
            <a:off x="762000" y="1225612"/>
            <a:ext cx="7625355" cy="3361801"/>
          </a:xfrm>
          <a:prstGeom prst="rect">
            <a:avLst/>
          </a:prstGeom>
        </p:spPr>
      </p:pic>
    </p:spTree>
    <p:extLst>
      <p:ext uri="{BB962C8B-B14F-4D97-AF65-F5344CB8AC3E}">
        <p14:creationId xmlns:p14="http://schemas.microsoft.com/office/powerpoint/2010/main" val="420070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54"/>
            <a:ext cx="8229600" cy="857250"/>
          </a:xfrm>
        </p:spPr>
        <p:txBody>
          <a:bodyPr>
            <a:normAutofit/>
          </a:bodyPr>
          <a:lstStyle/>
          <a:p>
            <a:r>
              <a:rPr lang="en-US" sz="4400" i="0" dirty="0">
                <a:solidFill>
                  <a:schemeClr val="tx1"/>
                </a:solidFill>
              </a:rPr>
              <a:t>Industry Affiliations</a:t>
            </a:r>
          </a:p>
        </p:txBody>
      </p:sp>
      <p:sp>
        <p:nvSpPr>
          <p:cNvPr id="4" name="Slide Number Placeholder 3"/>
          <p:cNvSpPr>
            <a:spLocks noGrp="1"/>
          </p:cNvSpPr>
          <p:nvPr>
            <p:ph type="sldNum" sz="quarter" idx="12"/>
          </p:nvPr>
        </p:nvSpPr>
        <p:spPr/>
        <p:txBody>
          <a:bodyPr/>
          <a:lstStyle/>
          <a:p>
            <a:fld id="{E1299DD8-A01A-4651-A585-21FEFEF2277B}" type="slidenum">
              <a:rPr lang="en-US" smtClean="0"/>
              <a:t>3</a:t>
            </a:fld>
            <a:endParaRPr lang="en-US"/>
          </a:p>
        </p:txBody>
      </p:sp>
      <p:sp>
        <p:nvSpPr>
          <p:cNvPr id="3" name="TextBox 2"/>
          <p:cNvSpPr txBox="1"/>
          <p:nvPr/>
        </p:nvSpPr>
        <p:spPr>
          <a:xfrm>
            <a:off x="685800" y="647700"/>
            <a:ext cx="77724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t>Involved with Auto Care Association since 1998</a:t>
            </a:r>
          </a:p>
        </p:txBody>
      </p:sp>
      <p:sp>
        <p:nvSpPr>
          <p:cNvPr id="9" name="TextBox 8"/>
          <p:cNvSpPr txBox="1"/>
          <p:nvPr/>
        </p:nvSpPr>
        <p:spPr>
          <a:xfrm>
            <a:off x="685800" y="1788319"/>
            <a:ext cx="777240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t>Involved with ETI since 2002</a:t>
            </a:r>
          </a:p>
        </p:txBody>
      </p:sp>
      <p:sp>
        <p:nvSpPr>
          <p:cNvPr id="10" name="TextBox 9"/>
          <p:cNvSpPr txBox="1"/>
          <p:nvPr/>
        </p:nvSpPr>
        <p:spPr>
          <a:xfrm>
            <a:off x="123825" y="2328863"/>
            <a:ext cx="885825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t>Currently on Telematics Task Force</a:t>
            </a:r>
          </a:p>
        </p:txBody>
      </p:sp>
      <p:sp>
        <p:nvSpPr>
          <p:cNvPr id="8" name="TextBox 7"/>
          <p:cNvSpPr txBox="1"/>
          <p:nvPr/>
        </p:nvSpPr>
        <p:spPr>
          <a:xfrm>
            <a:off x="800100" y="2876550"/>
            <a:ext cx="77724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t>Currently on Emerging Technologies Committee at Auto Care Association</a:t>
            </a:r>
          </a:p>
        </p:txBody>
      </p:sp>
    </p:spTree>
    <p:extLst>
      <p:ext uri="{BB962C8B-B14F-4D97-AF65-F5344CB8AC3E}">
        <p14:creationId xmlns:p14="http://schemas.microsoft.com/office/powerpoint/2010/main" val="54375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2754" y="209550"/>
            <a:ext cx="8460171" cy="553998"/>
          </a:xfrm>
        </p:spPr>
        <p:txBody>
          <a:bodyPr>
            <a:normAutofit fontScale="90000"/>
          </a:bodyPr>
          <a:lstStyle/>
          <a:p>
            <a:r>
              <a:rPr lang="en-US" dirty="0"/>
              <a:t>Electrification Takes Hold</a:t>
            </a:r>
            <a:br>
              <a:rPr lang="en-US" dirty="0"/>
            </a:br>
            <a:r>
              <a:rPr lang="en-US" sz="1800" i="1" dirty="0"/>
              <a:t>Shift to Mild/Full Hybrids Starts Next Decade</a:t>
            </a:r>
          </a:p>
        </p:txBody>
      </p:sp>
      <p:sp>
        <p:nvSpPr>
          <p:cNvPr id="15" name="Rounded Rectangle 14"/>
          <p:cNvSpPr/>
          <p:nvPr/>
        </p:nvSpPr>
        <p:spPr>
          <a:xfrm>
            <a:off x="6588971" y="1050429"/>
            <a:ext cx="2421060" cy="3211236"/>
          </a:xfrm>
          <a:prstGeom prst="roundRect">
            <a:avLst>
              <a:gd name="adj" fmla="val 0"/>
            </a:avLst>
          </a:prstGeom>
          <a:ln/>
        </p:spPr>
        <p:style>
          <a:lnRef idx="3">
            <a:schemeClr val="lt1"/>
          </a:lnRef>
          <a:fillRef idx="1">
            <a:schemeClr val="accent1"/>
          </a:fillRef>
          <a:effectRef idx="1">
            <a:schemeClr val="accent1"/>
          </a:effectRef>
          <a:fontRef idx="minor">
            <a:schemeClr val="lt1"/>
          </a:fontRef>
        </p:style>
        <p:txBody>
          <a:bodyPr wrap="square" lIns="108000" tIns="108000" rIns="108000" bIns="108000" rtlCol="0" anchor="ctr">
            <a:spAutoFit/>
          </a:bodyPr>
          <a:lstStyle/>
          <a:p>
            <a:pPr algn="ctr">
              <a:spcAft>
                <a:spcPts val="300"/>
              </a:spcAft>
            </a:pPr>
            <a:r>
              <a:rPr lang="en-US" sz="1400" b="1" u="sng" dirty="0">
                <a:solidFill>
                  <a:schemeClr val="bg1"/>
                </a:solidFill>
                <a:latin typeface="Verdana" panose="020B0604030504040204" pitchFamily="34" charset="0"/>
              </a:rPr>
              <a:t>Electrification is Required</a:t>
            </a:r>
          </a:p>
          <a:p>
            <a:pPr marL="180975" indent="-180975">
              <a:spcAft>
                <a:spcPts val="600"/>
              </a:spcAft>
              <a:buFont typeface="Arial" panose="020B0604020202020204" pitchFamily="34" charset="0"/>
              <a:buChar char="•"/>
            </a:pPr>
            <a:r>
              <a:rPr lang="en-US" sz="1200" b="1" dirty="0">
                <a:latin typeface="Verdana" panose="020B0604030504040204" pitchFamily="34" charset="0"/>
              </a:rPr>
              <a:t>Larger vehicle offerings require several solutions</a:t>
            </a:r>
          </a:p>
          <a:p>
            <a:pPr marL="180975" indent="-180975">
              <a:spcAft>
                <a:spcPts val="600"/>
              </a:spcAft>
              <a:buFont typeface="Arial" panose="020B0604020202020204" pitchFamily="34" charset="0"/>
              <a:buChar char="•"/>
            </a:pPr>
            <a:r>
              <a:rPr lang="en-US" sz="1200" b="1" dirty="0">
                <a:latin typeface="Verdana" panose="020B0604030504040204" pitchFamily="34" charset="0"/>
              </a:rPr>
              <a:t>Fewer options into the next decade</a:t>
            </a:r>
          </a:p>
          <a:p>
            <a:pPr marL="180975" indent="-180975">
              <a:spcAft>
                <a:spcPts val="600"/>
              </a:spcAft>
              <a:buFont typeface="Arial" panose="020B0604020202020204" pitchFamily="34" charset="0"/>
              <a:buChar char="•"/>
            </a:pPr>
            <a:r>
              <a:rPr lang="en-US" sz="1200" b="1" dirty="0">
                <a:latin typeface="Verdana" panose="020B0604030504040204" pitchFamily="34" charset="0"/>
              </a:rPr>
              <a:t>48V is an enabler though a learning/cost curve ensues</a:t>
            </a:r>
          </a:p>
          <a:p>
            <a:pPr marL="180975" indent="-180975">
              <a:spcAft>
                <a:spcPts val="600"/>
              </a:spcAft>
              <a:buFont typeface="Arial" panose="020B0604020202020204" pitchFamily="34" charset="0"/>
              <a:buChar char="•"/>
            </a:pPr>
            <a:r>
              <a:rPr lang="en-US" sz="1200" b="1" dirty="0">
                <a:latin typeface="Verdana" panose="020B0604030504040204" pitchFamily="34" charset="0"/>
              </a:rPr>
              <a:t>Low oil environment complicates</a:t>
            </a:r>
          </a:p>
          <a:p>
            <a:pPr marL="180975" indent="-180975">
              <a:spcAft>
                <a:spcPts val="600"/>
              </a:spcAft>
              <a:buFont typeface="Arial" panose="020B0604020202020204" pitchFamily="34" charset="0"/>
              <a:buChar char="•"/>
            </a:pPr>
            <a:r>
              <a:rPr lang="en-US" sz="1200" b="1" dirty="0">
                <a:latin typeface="Verdana" panose="020B0604030504040204" pitchFamily="34" charset="0"/>
              </a:rPr>
              <a:t>CARB electrification mandate complicates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74615301"/>
              </p:ext>
            </p:extLst>
          </p:nvPr>
        </p:nvGraphicFramePr>
        <p:xfrm>
          <a:off x="352753" y="1469725"/>
          <a:ext cx="6083817" cy="343622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588972" y="4286251"/>
            <a:ext cx="2478829"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200" b="1" dirty="0">
                <a:solidFill>
                  <a:schemeClr val="bg1"/>
                </a:solidFill>
              </a:rPr>
              <a:t>Electrification = Stop/start, MHEV, FHEV &amp; BEV</a:t>
            </a:r>
          </a:p>
        </p:txBody>
      </p:sp>
      <p:sp>
        <p:nvSpPr>
          <p:cNvPr id="7" name="Text Box 8"/>
          <p:cNvSpPr txBox="1">
            <a:spLocks noChangeArrowheads="1"/>
          </p:cNvSpPr>
          <p:nvPr/>
        </p:nvSpPr>
        <p:spPr bwMode="auto">
          <a:xfrm>
            <a:off x="6705600" y="4877702"/>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Tree>
    <p:extLst>
      <p:ext uri="{BB962C8B-B14F-4D97-AF65-F5344CB8AC3E}">
        <p14:creationId xmlns:p14="http://schemas.microsoft.com/office/powerpoint/2010/main" val="36213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7150"/>
            <a:ext cx="8229600" cy="857250"/>
          </a:xfrm>
        </p:spPr>
        <p:txBody>
          <a:bodyPr/>
          <a:lstStyle/>
          <a:p>
            <a:r>
              <a:rPr lang="en-US" dirty="0"/>
              <a:t>48 Volt is (finally) coming!</a:t>
            </a:r>
          </a:p>
        </p:txBody>
      </p:sp>
      <p:sp>
        <p:nvSpPr>
          <p:cNvPr id="2" name="Slide Number Placeholder 1"/>
          <p:cNvSpPr>
            <a:spLocks noGrp="1"/>
          </p:cNvSpPr>
          <p:nvPr>
            <p:ph type="sldNum" sz="quarter" idx="12"/>
          </p:nvPr>
        </p:nvSpPr>
        <p:spPr/>
        <p:txBody>
          <a:bodyPr/>
          <a:lstStyle/>
          <a:p>
            <a:fld id="{96DBFC3B-CC32-4FC6-8118-80BDCA79AC6E}" type="slidenum">
              <a:rPr lang="en-US" smtClean="0"/>
              <a:t>31</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745" y="1038225"/>
            <a:ext cx="3109855" cy="19145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038225"/>
            <a:ext cx="3109855" cy="19145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95400" y="3257550"/>
            <a:ext cx="6781800" cy="646331"/>
          </a:xfrm>
          <a:prstGeom prst="rect">
            <a:avLst/>
          </a:prstGeom>
          <a:noFill/>
        </p:spPr>
        <p:txBody>
          <a:bodyPr wrap="square" rtlCol="0">
            <a:spAutoFit/>
          </a:bodyPr>
          <a:lstStyle/>
          <a:p>
            <a:r>
              <a:rPr lang="en-US" dirty="0"/>
              <a:t>The Bentley </a:t>
            </a:r>
            <a:r>
              <a:rPr lang="en-US" dirty="0" err="1"/>
              <a:t>Bentayga</a:t>
            </a:r>
            <a:r>
              <a:rPr lang="en-US" dirty="0"/>
              <a:t> and Audi SQ7 TDI utilize the 48-volt system today – expected to spread into the mainstream in coming years</a:t>
            </a:r>
          </a:p>
        </p:txBody>
      </p:sp>
    </p:spTree>
    <p:extLst>
      <p:ext uri="{BB962C8B-B14F-4D97-AF65-F5344CB8AC3E}">
        <p14:creationId xmlns:p14="http://schemas.microsoft.com/office/powerpoint/2010/main" val="332165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lstStyle/>
          <a:p>
            <a:r>
              <a:rPr lang="en-US" dirty="0"/>
              <a:t>48v Enables…</a:t>
            </a:r>
          </a:p>
        </p:txBody>
      </p:sp>
      <p:sp>
        <p:nvSpPr>
          <p:cNvPr id="3" name="Slide Number Placeholder 2"/>
          <p:cNvSpPr>
            <a:spLocks noGrp="1"/>
          </p:cNvSpPr>
          <p:nvPr>
            <p:ph type="sldNum" sz="quarter" idx="12"/>
          </p:nvPr>
        </p:nvSpPr>
        <p:spPr/>
        <p:txBody>
          <a:bodyPr/>
          <a:lstStyle/>
          <a:p>
            <a:fld id="{96DBFC3B-CC32-4FC6-8118-80BDCA79AC6E}" type="slidenum">
              <a:rPr lang="en-US" smtClean="0"/>
              <a:t>32</a:t>
            </a:fld>
            <a:endParaRPr lang="en-US"/>
          </a:p>
        </p:txBody>
      </p:sp>
      <p:sp>
        <p:nvSpPr>
          <p:cNvPr id="4" name="Rectangle 3"/>
          <p:cNvSpPr/>
          <p:nvPr/>
        </p:nvSpPr>
        <p:spPr>
          <a:xfrm>
            <a:off x="838200" y="1081028"/>
            <a:ext cx="7620000" cy="2862322"/>
          </a:xfrm>
          <a:prstGeom prst="rect">
            <a:avLst/>
          </a:prstGeom>
        </p:spPr>
        <p:txBody>
          <a:bodyPr wrap="square">
            <a:spAutoFit/>
          </a:bodyPr>
          <a:lstStyle/>
          <a:p>
            <a:pPr marL="742950" lvl="1" indent="-285750">
              <a:buFont typeface="Arial" panose="020B0604020202020204" pitchFamily="34" charset="0"/>
              <a:buChar char="•"/>
            </a:pPr>
            <a:r>
              <a:rPr lang="en-US" dirty="0"/>
              <a:t>New infotainment options</a:t>
            </a:r>
          </a:p>
          <a:p>
            <a:pPr marL="742950" lvl="1" indent="-285750">
              <a:buFont typeface="Arial" panose="020B0604020202020204" pitchFamily="34" charset="0"/>
              <a:buChar char="•"/>
            </a:pPr>
            <a:r>
              <a:rPr lang="en-US" dirty="0"/>
              <a:t>Electric sway bar systems for better handling</a:t>
            </a:r>
          </a:p>
          <a:p>
            <a:pPr marL="742950" lvl="1" indent="-285750">
              <a:buFont typeface="Arial" panose="020B0604020202020204" pitchFamily="34" charset="0"/>
              <a:buChar char="•"/>
            </a:pPr>
            <a:r>
              <a:rPr lang="en-US" dirty="0"/>
              <a:t>Fans, pumps, electric power steering racks, compressors all running more efficiently</a:t>
            </a:r>
          </a:p>
          <a:p>
            <a:pPr marL="742950" lvl="1" indent="-285750">
              <a:buFont typeface="Arial" panose="020B0604020202020204" pitchFamily="34" charset="0"/>
              <a:buChar char="•"/>
            </a:pPr>
            <a:r>
              <a:rPr lang="en-US" dirty="0"/>
              <a:t>Benefits to wire-harness size and weight (smaller and lighter)</a:t>
            </a:r>
          </a:p>
          <a:p>
            <a:pPr marL="742950" lvl="1" indent="-285750">
              <a:buFont typeface="Arial" panose="020B0604020202020204" pitchFamily="34" charset="0"/>
              <a:buChar char="•"/>
            </a:pPr>
            <a:r>
              <a:rPr lang="en-US" dirty="0"/>
              <a:t>Potential to drive a car under only electric power and run AC without the engine on can result in major fuel economy and comfort-related benefits</a:t>
            </a:r>
          </a:p>
          <a:p>
            <a:pPr marL="742950" lvl="1" indent="-285750">
              <a:buFont typeface="Arial" panose="020B0604020202020204" pitchFamily="34" charset="0"/>
              <a:buChar char="•"/>
            </a:pPr>
            <a:r>
              <a:rPr lang="en-US" dirty="0"/>
              <a:t>Quickly heat up a catalyst in a diesel exhaust system to reduce emissions</a:t>
            </a:r>
          </a:p>
        </p:txBody>
      </p:sp>
    </p:spTree>
    <p:extLst>
      <p:ext uri="{BB962C8B-B14F-4D97-AF65-F5344CB8AC3E}">
        <p14:creationId xmlns:p14="http://schemas.microsoft.com/office/powerpoint/2010/main" val="44104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857250"/>
          </a:xfrm>
        </p:spPr>
        <p:txBody>
          <a:bodyPr>
            <a:normAutofit fontScale="90000"/>
          </a:bodyPr>
          <a:lstStyle/>
          <a:p>
            <a:r>
              <a:rPr lang="en-US" dirty="0"/>
              <a:t>48v – Enabling new hybrid Technologies</a:t>
            </a:r>
          </a:p>
        </p:txBody>
      </p:sp>
      <p:sp>
        <p:nvSpPr>
          <p:cNvPr id="3" name="Slide Number Placeholder 2"/>
          <p:cNvSpPr>
            <a:spLocks noGrp="1"/>
          </p:cNvSpPr>
          <p:nvPr>
            <p:ph type="sldNum" sz="quarter" idx="12"/>
          </p:nvPr>
        </p:nvSpPr>
        <p:spPr/>
        <p:txBody>
          <a:bodyPr/>
          <a:lstStyle/>
          <a:p>
            <a:fld id="{96DBFC3B-CC32-4FC6-8118-80BDCA79AC6E}" type="slidenum">
              <a:rPr lang="en-US" smtClean="0"/>
              <a:t>33</a:t>
            </a:fld>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b="2265"/>
          <a:stretch/>
        </p:blipFill>
        <p:spPr>
          <a:xfrm>
            <a:off x="1600200" y="1276350"/>
            <a:ext cx="5727700" cy="1774949"/>
          </a:xfrm>
          <a:prstGeom prst="rect">
            <a:avLst/>
          </a:prstGeom>
        </p:spPr>
      </p:pic>
      <p:sp>
        <p:nvSpPr>
          <p:cNvPr id="5" name="Rectangle 4"/>
          <p:cNvSpPr/>
          <p:nvPr/>
        </p:nvSpPr>
        <p:spPr>
          <a:xfrm>
            <a:off x="533400" y="3409950"/>
            <a:ext cx="8077200" cy="923330"/>
          </a:xfrm>
          <a:prstGeom prst="rect">
            <a:avLst/>
          </a:prstGeom>
        </p:spPr>
        <p:txBody>
          <a:bodyPr wrap="square">
            <a:spAutoFit/>
          </a:bodyPr>
          <a:lstStyle/>
          <a:p>
            <a:pPr lvl="1"/>
            <a:r>
              <a:rPr lang="en-US" dirty="0"/>
              <a:t>Engineers expect the advent of 48-volt electrical systems to enable new mild hybrids that achieve 70% improvement in efficiency at only 30% of the cost of current hybrids.</a:t>
            </a:r>
          </a:p>
        </p:txBody>
      </p:sp>
      <p:sp>
        <p:nvSpPr>
          <p:cNvPr id="7" name="Rectangle 6"/>
          <p:cNvSpPr/>
          <p:nvPr/>
        </p:nvSpPr>
        <p:spPr>
          <a:xfrm>
            <a:off x="5638800" y="2406472"/>
            <a:ext cx="16891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62600" y="2356028"/>
            <a:ext cx="167640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E-Machine on the gear output</a:t>
            </a:r>
          </a:p>
        </p:txBody>
      </p:sp>
      <p:sp>
        <p:nvSpPr>
          <p:cNvPr id="8" name="Rectangle 7"/>
          <p:cNvSpPr/>
          <p:nvPr/>
        </p:nvSpPr>
        <p:spPr>
          <a:xfrm>
            <a:off x="533400" y="3409950"/>
            <a:ext cx="8077200" cy="923330"/>
          </a:xfrm>
          <a:prstGeom prst="rect">
            <a:avLst/>
          </a:prstGeom>
        </p:spPr>
        <p:txBody>
          <a:bodyPr wrap="square">
            <a:spAutoFit/>
          </a:bodyPr>
          <a:lstStyle/>
          <a:p>
            <a:pPr lvl="1"/>
            <a:r>
              <a:rPr lang="en-US" dirty="0"/>
              <a:t>P2 Configuration Hybrids are in production now in Hyundai Sonata hybrid and Infinity M35 hybrid.  P2 allows decoupling of the engine from the driveline for temporary slow speed commutes.</a:t>
            </a:r>
          </a:p>
        </p:txBody>
      </p:sp>
      <p:sp>
        <p:nvSpPr>
          <p:cNvPr id="9" name="Rectangle 8"/>
          <p:cNvSpPr/>
          <p:nvPr/>
        </p:nvSpPr>
        <p:spPr>
          <a:xfrm>
            <a:off x="533400" y="3409950"/>
            <a:ext cx="8077200" cy="646331"/>
          </a:xfrm>
          <a:prstGeom prst="rect">
            <a:avLst/>
          </a:prstGeom>
        </p:spPr>
        <p:txBody>
          <a:bodyPr wrap="square">
            <a:spAutoFit/>
          </a:bodyPr>
          <a:lstStyle/>
          <a:p>
            <a:pPr lvl="1"/>
            <a:r>
              <a:rPr lang="en-US" dirty="0"/>
              <a:t>Other OE’s who are developing P2 hybrids include Mercedes, Volkswagen, Toyota and BMW</a:t>
            </a:r>
          </a:p>
        </p:txBody>
      </p:sp>
    </p:spTree>
    <p:extLst>
      <p:ext uri="{BB962C8B-B14F-4D97-AF65-F5344CB8AC3E}">
        <p14:creationId xmlns:p14="http://schemas.microsoft.com/office/powerpoint/2010/main" val="85267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r>
              <a:rPr lang="en-US" dirty="0"/>
              <a:t>Spark plug “under fire”</a:t>
            </a:r>
          </a:p>
        </p:txBody>
      </p:sp>
      <p:sp>
        <p:nvSpPr>
          <p:cNvPr id="3" name="Slide Number Placeholder 2"/>
          <p:cNvSpPr>
            <a:spLocks noGrp="1"/>
          </p:cNvSpPr>
          <p:nvPr>
            <p:ph type="sldNum" sz="quarter" idx="12"/>
          </p:nvPr>
        </p:nvSpPr>
        <p:spPr/>
        <p:txBody>
          <a:bodyPr/>
          <a:lstStyle/>
          <a:p>
            <a:fld id="{96DBFC3B-CC32-4FC6-8118-80BDCA79AC6E}" type="slidenum">
              <a:rPr lang="en-US" smtClean="0"/>
              <a:t>34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19150"/>
            <a:ext cx="325755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962150"/>
            <a:ext cx="3657600" cy="3139321"/>
          </a:xfrm>
          <a:prstGeom prst="rect">
            <a:avLst/>
          </a:prstGeom>
          <a:noFill/>
        </p:spPr>
        <p:txBody>
          <a:bodyPr wrap="square" rtlCol="0">
            <a:spAutoFit/>
          </a:bodyPr>
          <a:lstStyle/>
          <a:p>
            <a:pPr lvl="1"/>
            <a:r>
              <a:rPr lang="en-US" dirty="0"/>
              <a:t>The 54.5 mpg CAFE requirement has caused the auto industry to re-evaluate their current ignition systems.</a:t>
            </a:r>
          </a:p>
          <a:p>
            <a:pPr lvl="2"/>
            <a:r>
              <a:rPr lang="en-US" dirty="0">
                <a:solidFill>
                  <a:srgbClr val="FF0000"/>
                </a:solidFill>
              </a:rPr>
              <a:t>Experts believe that these new and future requirements can only be met by advanced ignition systems, and not by any current spark plugs.</a:t>
            </a:r>
          </a:p>
          <a:p>
            <a:endParaRPr lang="en-US" dirty="0"/>
          </a:p>
        </p:txBody>
      </p:sp>
      <p:sp>
        <p:nvSpPr>
          <p:cNvPr id="8" name="Rectangle 7"/>
          <p:cNvSpPr/>
          <p:nvPr/>
        </p:nvSpPr>
        <p:spPr>
          <a:xfrm>
            <a:off x="4191000" y="1962150"/>
            <a:ext cx="4572000" cy="2585323"/>
          </a:xfrm>
          <a:prstGeom prst="rect">
            <a:avLst/>
          </a:prstGeom>
        </p:spPr>
        <p:txBody>
          <a:bodyPr>
            <a:spAutoFit/>
          </a:bodyPr>
          <a:lstStyle/>
          <a:p>
            <a:pPr lvl="2"/>
            <a:r>
              <a:rPr lang="en-US" dirty="0"/>
              <a:t>Complex, multi-stage catalysts are the norm for reducing greenhouse gases, hydrocarbons, and oxides of nitrogen (NOX) from emissions of typical internal combustion engines. </a:t>
            </a:r>
          </a:p>
          <a:p>
            <a:pPr lvl="2"/>
            <a:r>
              <a:rPr lang="en-US" dirty="0">
                <a:solidFill>
                  <a:srgbClr val="FF0000"/>
                </a:solidFill>
              </a:rPr>
              <a:t>Most of these emissions are the result of ultra-hot ignition and incomplete combustion within the engine.</a:t>
            </a:r>
          </a:p>
        </p:txBody>
      </p:sp>
      <p:sp>
        <p:nvSpPr>
          <p:cNvPr id="11" name="TextBox 10"/>
          <p:cNvSpPr txBox="1"/>
          <p:nvPr/>
        </p:nvSpPr>
        <p:spPr>
          <a:xfrm>
            <a:off x="533400" y="1657350"/>
            <a:ext cx="2133600" cy="369332"/>
          </a:xfrm>
          <a:prstGeom prst="rect">
            <a:avLst/>
          </a:prstGeom>
          <a:noFill/>
        </p:spPr>
        <p:txBody>
          <a:bodyPr wrap="square" rtlCol="0">
            <a:spAutoFit/>
          </a:bodyPr>
          <a:lstStyle/>
          <a:p>
            <a:r>
              <a:rPr lang="en-US" b="1" dirty="0"/>
              <a:t>Fuel Economy</a:t>
            </a:r>
          </a:p>
        </p:txBody>
      </p:sp>
      <p:sp>
        <p:nvSpPr>
          <p:cNvPr id="13" name="TextBox 12"/>
          <p:cNvSpPr txBox="1"/>
          <p:nvPr/>
        </p:nvSpPr>
        <p:spPr>
          <a:xfrm>
            <a:off x="5257800" y="1657350"/>
            <a:ext cx="2133600" cy="369332"/>
          </a:xfrm>
          <a:prstGeom prst="rect">
            <a:avLst/>
          </a:prstGeom>
          <a:noFill/>
        </p:spPr>
        <p:txBody>
          <a:bodyPr wrap="square" rtlCol="0">
            <a:spAutoFit/>
          </a:bodyPr>
          <a:lstStyle/>
          <a:p>
            <a:r>
              <a:rPr lang="en-US" b="1" dirty="0"/>
              <a:t>Emissions</a:t>
            </a:r>
          </a:p>
        </p:txBody>
      </p:sp>
      <p:sp>
        <p:nvSpPr>
          <p:cNvPr id="14" name="TextBox 13"/>
          <p:cNvSpPr txBox="1"/>
          <p:nvPr/>
        </p:nvSpPr>
        <p:spPr>
          <a:xfrm>
            <a:off x="0" y="1962150"/>
            <a:ext cx="3657600" cy="2862322"/>
          </a:xfrm>
          <a:prstGeom prst="rect">
            <a:avLst/>
          </a:prstGeom>
          <a:noFill/>
        </p:spPr>
        <p:txBody>
          <a:bodyPr wrap="square" rtlCol="0">
            <a:spAutoFit/>
          </a:bodyPr>
          <a:lstStyle/>
          <a:p>
            <a:pPr lvl="2"/>
            <a:r>
              <a:rPr lang="en-US" dirty="0"/>
              <a:t>One way to increase fuel economy and decrease emissions simultaneously is to ignite mixtures with less fuel under partial engine load conditions.</a:t>
            </a:r>
          </a:p>
          <a:p>
            <a:pPr lvl="2"/>
            <a:r>
              <a:rPr lang="en-US" dirty="0">
                <a:solidFill>
                  <a:srgbClr val="FF0000"/>
                </a:solidFill>
              </a:rPr>
              <a:t>Current spark-ignited systems struggle with this, especially near idling </a:t>
            </a:r>
            <a:r>
              <a:rPr lang="en-US" dirty="0"/>
              <a:t>speeds.</a:t>
            </a:r>
          </a:p>
        </p:txBody>
      </p:sp>
      <p:sp>
        <p:nvSpPr>
          <p:cNvPr id="15" name="TextBox 14"/>
          <p:cNvSpPr txBox="1"/>
          <p:nvPr/>
        </p:nvSpPr>
        <p:spPr>
          <a:xfrm>
            <a:off x="533400" y="1657350"/>
            <a:ext cx="2133600" cy="369332"/>
          </a:xfrm>
          <a:prstGeom prst="rect">
            <a:avLst/>
          </a:prstGeom>
          <a:noFill/>
        </p:spPr>
        <p:txBody>
          <a:bodyPr wrap="square" rtlCol="0">
            <a:spAutoFit/>
          </a:bodyPr>
          <a:lstStyle/>
          <a:p>
            <a:r>
              <a:rPr lang="en-US" b="1" dirty="0"/>
              <a:t>Lean burn</a:t>
            </a:r>
          </a:p>
        </p:txBody>
      </p:sp>
      <p:sp>
        <p:nvSpPr>
          <p:cNvPr id="16" name="Rectangle 15"/>
          <p:cNvSpPr/>
          <p:nvPr/>
        </p:nvSpPr>
        <p:spPr>
          <a:xfrm>
            <a:off x="4191000" y="1967627"/>
            <a:ext cx="4572000" cy="1754326"/>
          </a:xfrm>
          <a:prstGeom prst="rect">
            <a:avLst/>
          </a:prstGeom>
        </p:spPr>
        <p:txBody>
          <a:bodyPr>
            <a:spAutoFit/>
          </a:bodyPr>
          <a:lstStyle/>
          <a:p>
            <a:pPr lvl="2"/>
            <a:r>
              <a:rPr lang="en-US" dirty="0"/>
              <a:t>Because fuel is only ignited near the arc gap in a standard spark plug, a suitable fuel/air mixture needs to be present to ignite. </a:t>
            </a:r>
          </a:p>
          <a:p>
            <a:pPr lvl="2"/>
            <a:r>
              <a:rPr lang="en-US" dirty="0">
                <a:solidFill>
                  <a:srgbClr val="FF0000"/>
                </a:solidFill>
              </a:rPr>
              <a:t>As mixtures get leaner and leaner, this becomes a growing problem.</a:t>
            </a:r>
          </a:p>
        </p:txBody>
      </p:sp>
      <p:sp>
        <p:nvSpPr>
          <p:cNvPr id="17" name="TextBox 16"/>
          <p:cNvSpPr txBox="1"/>
          <p:nvPr/>
        </p:nvSpPr>
        <p:spPr>
          <a:xfrm>
            <a:off x="5257800" y="1657350"/>
            <a:ext cx="3200400" cy="369332"/>
          </a:xfrm>
          <a:prstGeom prst="rect">
            <a:avLst/>
          </a:prstGeom>
          <a:noFill/>
        </p:spPr>
        <p:txBody>
          <a:bodyPr wrap="square" rtlCol="0">
            <a:spAutoFit/>
          </a:bodyPr>
          <a:lstStyle/>
          <a:p>
            <a:r>
              <a:rPr lang="en-US" b="1" dirty="0"/>
              <a:t>Locating fuel/air molecules</a:t>
            </a:r>
          </a:p>
        </p:txBody>
      </p:sp>
    </p:spTree>
    <p:extLst>
      <p:ext uri="{BB962C8B-B14F-4D97-AF65-F5344CB8AC3E}">
        <p14:creationId xmlns:p14="http://schemas.microsoft.com/office/powerpoint/2010/main" val="291749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8" grpId="1"/>
      <p:bldP spid="11" grpId="0"/>
      <p:bldP spid="13" grpId="0"/>
      <p:bldP spid="13" grpId="1"/>
      <p:bldP spid="14" grpId="0"/>
      <p:bldP spid="14" grpId="1"/>
      <p:bldP spid="15" grpId="0"/>
      <p:bldP spid="15" grpId="1"/>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71950"/>
            <a:ext cx="9144000" cy="9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3579"/>
            <a:ext cx="8229600" cy="857250"/>
          </a:xfrm>
        </p:spPr>
        <p:txBody>
          <a:bodyPr/>
          <a:lstStyle/>
          <a:p>
            <a:r>
              <a:rPr lang="en-US" dirty="0"/>
              <a:t>Spark plug elimination?</a:t>
            </a:r>
          </a:p>
        </p:txBody>
      </p:sp>
      <p:sp>
        <p:nvSpPr>
          <p:cNvPr id="3" name="Slide Number Placeholder 2"/>
          <p:cNvSpPr>
            <a:spLocks noGrp="1"/>
          </p:cNvSpPr>
          <p:nvPr>
            <p:ph type="sldNum" sz="quarter" idx="12"/>
          </p:nvPr>
        </p:nvSpPr>
        <p:spPr/>
        <p:txBody>
          <a:bodyPr/>
          <a:lstStyle/>
          <a:p>
            <a:fld id="{96DBFC3B-CC32-4FC6-8118-80BDCA79AC6E}" type="slidenum">
              <a:rPr lang="en-US" smtClean="0"/>
              <a:t>35</a:t>
            </a:fld>
            <a:endParaRPr lang="en-US"/>
          </a:p>
        </p:txBody>
      </p:sp>
      <p:pic>
        <p:nvPicPr>
          <p:cNvPr id="5" name="Picture 4"/>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t="35182" b="33914"/>
          <a:stretch/>
        </p:blipFill>
        <p:spPr>
          <a:xfrm>
            <a:off x="152400" y="844906"/>
            <a:ext cx="2808431" cy="1828801"/>
          </a:xfrm>
          <a:prstGeom prst="rect">
            <a:avLst/>
          </a:prstGeom>
        </p:spPr>
      </p:pic>
      <p:pic>
        <p:nvPicPr>
          <p:cNvPr id="6" name="Picture 5"/>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t="67090"/>
          <a:stretch/>
        </p:blipFill>
        <p:spPr>
          <a:xfrm>
            <a:off x="6400800" y="888464"/>
            <a:ext cx="2574373" cy="178524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047750"/>
            <a:ext cx="2963719" cy="901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2819400" y="971550"/>
            <a:ext cx="38100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endCxn id="7" idx="7"/>
          </p:cNvCxnSpPr>
          <p:nvPr/>
        </p:nvCxnSpPr>
        <p:spPr>
          <a:xfrm flipV="1">
            <a:off x="3276600" y="1138938"/>
            <a:ext cx="2794838" cy="7470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ext uri="{D42A27DB-BD31-4B8C-83A1-F6EECF244321}">
                <p14:modId xmlns:p14="http://schemas.microsoft.com/office/powerpoint/2010/main" val="1299233999"/>
              </p:ext>
            </p:extLst>
          </p:nvPr>
        </p:nvGraphicFramePr>
        <p:xfrm>
          <a:off x="990600" y="2688324"/>
          <a:ext cx="7239000" cy="2455176"/>
        </p:xfrm>
        <a:graphic>
          <a:graphicData uri="http://schemas.openxmlformats.org/drawingml/2006/table">
            <a:tbl>
              <a:tblPr firstRow="1" bandRow="1">
                <a:tableStyleId>{5C22544A-7EE6-4342-B048-85BDC9FD1C3A}</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249489">
                <a:tc>
                  <a:txBody>
                    <a:bodyPr/>
                    <a:lstStyle/>
                    <a:p>
                      <a:pPr marL="0" marR="0" algn="ctr">
                        <a:lnSpc>
                          <a:spcPct val="115000"/>
                        </a:lnSpc>
                        <a:spcBef>
                          <a:spcPts val="0"/>
                        </a:spcBef>
                        <a:spcAft>
                          <a:spcPts val="200"/>
                        </a:spcAft>
                      </a:pPr>
                      <a:r>
                        <a:rPr lang="en-US" sz="1400" spc="0" dirty="0">
                          <a:solidFill>
                            <a:srgbClr val="FFFFFF"/>
                          </a:solidFill>
                          <a:effectLst/>
                          <a:latin typeface="+mn-lt"/>
                          <a:ea typeface="Calibri" charset="0"/>
                          <a:cs typeface="Times New Roman" charset="0"/>
                        </a:rPr>
                        <a:t>Laser ignition</a:t>
                      </a:r>
                      <a:endParaRPr lang="en-US" sz="1400" spc="-25" dirty="0">
                        <a:effectLst/>
                        <a:latin typeface="+mn-lt"/>
                        <a:ea typeface="Times New Roman" charset="0"/>
                        <a:cs typeface="Times New Roman" charset="0"/>
                      </a:endParaRPr>
                    </a:p>
                  </a:txBody>
                  <a:tcPr marL="38576" marR="38576" marT="0" marB="0" anchor="ctr">
                    <a:solidFill>
                      <a:schemeClr val="tx2"/>
                    </a:solidFill>
                  </a:tcPr>
                </a:tc>
                <a:tc>
                  <a:txBody>
                    <a:bodyPr/>
                    <a:lstStyle/>
                    <a:p>
                      <a:pPr marL="0" marR="0" algn="ctr">
                        <a:lnSpc>
                          <a:spcPct val="115000"/>
                        </a:lnSpc>
                        <a:spcBef>
                          <a:spcPts val="0"/>
                        </a:spcBef>
                        <a:spcAft>
                          <a:spcPts val="200"/>
                        </a:spcAft>
                      </a:pPr>
                      <a:r>
                        <a:rPr lang="en-US" sz="1400" spc="0" dirty="0">
                          <a:solidFill>
                            <a:srgbClr val="FFFFFF"/>
                          </a:solidFill>
                          <a:effectLst/>
                          <a:latin typeface="+mn-lt"/>
                          <a:ea typeface="Calibri" charset="0"/>
                          <a:cs typeface="Times New Roman" charset="0"/>
                        </a:rPr>
                        <a:t>Plasma ignition</a:t>
                      </a:r>
                      <a:endParaRPr lang="en-US" sz="1400" spc="-25" dirty="0">
                        <a:effectLst/>
                        <a:latin typeface="+mn-lt"/>
                        <a:ea typeface="Times New Roman" charset="0"/>
                        <a:cs typeface="Times New Roman" charset="0"/>
                      </a:endParaRPr>
                    </a:p>
                  </a:txBody>
                  <a:tcPr marL="38576" marR="38576" marT="0" marB="0" anchor="ctr">
                    <a:solidFill>
                      <a:schemeClr val="tx2"/>
                    </a:solidFill>
                  </a:tcPr>
                </a:tc>
                <a:tc>
                  <a:txBody>
                    <a:bodyPr/>
                    <a:lstStyle/>
                    <a:p>
                      <a:pPr marL="0" marR="0" algn="ctr">
                        <a:lnSpc>
                          <a:spcPct val="115000"/>
                        </a:lnSpc>
                        <a:spcBef>
                          <a:spcPts val="0"/>
                        </a:spcBef>
                        <a:spcAft>
                          <a:spcPts val="200"/>
                        </a:spcAft>
                      </a:pPr>
                      <a:r>
                        <a:rPr lang="en-US" sz="1400" spc="0" dirty="0">
                          <a:solidFill>
                            <a:srgbClr val="FFFFFF"/>
                          </a:solidFill>
                          <a:effectLst/>
                          <a:latin typeface="+mn-lt"/>
                          <a:ea typeface="Calibri" charset="0"/>
                          <a:cs typeface="Times New Roman" charset="0"/>
                        </a:rPr>
                        <a:t>Compression ignition</a:t>
                      </a:r>
                      <a:endParaRPr lang="en-US" sz="1400" spc="-25" dirty="0">
                        <a:effectLst/>
                        <a:latin typeface="+mn-lt"/>
                        <a:ea typeface="Times New Roman" charset="0"/>
                        <a:cs typeface="Times New Roman" charset="0"/>
                      </a:endParaRPr>
                    </a:p>
                  </a:txBody>
                  <a:tcPr marL="38576" marR="38576" marT="0" marB="0" anchor="ctr">
                    <a:solidFill>
                      <a:schemeClr val="tx2"/>
                    </a:solidFill>
                  </a:tcPr>
                </a:tc>
                <a:extLst>
                  <a:ext uri="{0D108BD9-81ED-4DB2-BD59-A6C34878D82A}">
                    <a16:rowId xmlns:a16="http://schemas.microsoft.com/office/drawing/2014/main" val="10000"/>
                  </a:ext>
                </a:extLst>
              </a:tr>
              <a:tr h="1194706">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Burn fuel more efficiently.</a:t>
                      </a:r>
                      <a:endParaRPr lang="en-US" sz="1400" spc="-25" dirty="0">
                        <a:effectLst/>
                        <a:latin typeface="+mn-lt"/>
                        <a:ea typeface="Times New Roman" charset="0"/>
                        <a:cs typeface="Times New Roman" charset="0"/>
                      </a:endParaRPr>
                    </a:p>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Cleaner and greener cars.</a:t>
                      </a:r>
                      <a:endParaRPr lang="en-US" sz="1400" spc="-25" dirty="0">
                        <a:effectLst/>
                        <a:latin typeface="+mn-lt"/>
                        <a:ea typeface="Times New Roman" charset="0"/>
                        <a:cs typeface="Times New Roman" charset="0"/>
                      </a:endParaRPr>
                    </a:p>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Can be tuned more efficiently than spark plugs.</a:t>
                      </a:r>
                      <a:endParaRPr lang="en-US" sz="1400" spc="-25" dirty="0">
                        <a:effectLst/>
                        <a:latin typeface="+mn-lt"/>
                        <a:ea typeface="Times New Roman" charset="0"/>
                        <a:cs typeface="Times New Roman" charset="0"/>
                      </a:endParaRPr>
                    </a:p>
                  </a:txBody>
                  <a:tcPr marL="38576" marR="38576" marT="0" marB="0"/>
                </a:tc>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Completely burns all fuel inside the combustion chamber at a faster rate.</a:t>
                      </a:r>
                      <a:endParaRPr lang="en-US" sz="1400" spc="-25" dirty="0">
                        <a:effectLst/>
                        <a:latin typeface="+mn-lt"/>
                        <a:ea typeface="Times New Roman" charset="0"/>
                        <a:cs typeface="Times New Roman" charset="0"/>
                      </a:endParaRPr>
                    </a:p>
                  </a:txBody>
                  <a:tcPr marL="38576" marR="38576" marT="0" marB="0"/>
                </a:tc>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Has the benefits of a diesel engines, but runs on gasoline.</a:t>
                      </a:r>
                      <a:endParaRPr lang="en-US" sz="1400" spc="-25" dirty="0">
                        <a:effectLst/>
                        <a:latin typeface="+mn-lt"/>
                        <a:ea typeface="Times New Roman" charset="0"/>
                        <a:cs typeface="Times New Roman" charset="0"/>
                      </a:endParaRPr>
                    </a:p>
                  </a:txBody>
                  <a:tcPr marL="38576" marR="38576" marT="0" marB="0"/>
                </a:tc>
                <a:extLst>
                  <a:ext uri="{0D108BD9-81ED-4DB2-BD59-A6C34878D82A}">
                    <a16:rowId xmlns:a16="http://schemas.microsoft.com/office/drawing/2014/main" val="10001"/>
                  </a:ext>
                </a:extLst>
              </a:tr>
              <a:tr h="712073">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Extremely expensive.</a:t>
                      </a:r>
                      <a:endParaRPr lang="en-US" sz="1400" spc="-25" dirty="0">
                        <a:effectLst/>
                        <a:latin typeface="+mn-lt"/>
                        <a:ea typeface="Times New Roman" charset="0"/>
                        <a:cs typeface="Times New Roman" charset="0"/>
                      </a:endParaRPr>
                    </a:p>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Have suffered from incomplete combustion.</a:t>
                      </a:r>
                      <a:endParaRPr lang="en-US" sz="1400" spc="-25" dirty="0">
                        <a:effectLst/>
                        <a:latin typeface="+mn-lt"/>
                        <a:ea typeface="Times New Roman" charset="0"/>
                        <a:cs typeface="Times New Roman" charset="0"/>
                      </a:endParaRPr>
                    </a:p>
                  </a:txBody>
                  <a:tcPr marL="38576" marR="38576" marT="0" marB="0"/>
                </a:tc>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A low-power solution is a long way off for plasma systems.</a:t>
                      </a:r>
                      <a:endParaRPr lang="en-US" sz="1400" spc="-25" dirty="0">
                        <a:effectLst/>
                        <a:latin typeface="+mn-lt"/>
                        <a:ea typeface="Times New Roman" charset="0"/>
                        <a:cs typeface="Times New Roman" charset="0"/>
                      </a:endParaRPr>
                    </a:p>
                  </a:txBody>
                  <a:tcPr marL="38576" marR="38576" marT="0" marB="0"/>
                </a:tc>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More difficult to control than other combustion engines.</a:t>
                      </a:r>
                      <a:endParaRPr lang="en-US" sz="1400" spc="-25" dirty="0">
                        <a:effectLst/>
                        <a:latin typeface="+mn-lt"/>
                        <a:ea typeface="Times New Roman" charset="0"/>
                        <a:cs typeface="Times New Roman" charset="0"/>
                      </a:endParaRPr>
                    </a:p>
                  </a:txBody>
                  <a:tcPr marL="38576" marR="38576" marT="0" marB="0"/>
                </a:tc>
                <a:extLst>
                  <a:ext uri="{0D108BD9-81ED-4DB2-BD59-A6C34878D82A}">
                    <a16:rowId xmlns:a16="http://schemas.microsoft.com/office/drawing/2014/main" val="10002"/>
                  </a:ext>
                </a:extLst>
              </a:tr>
              <a:tr h="249489">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6+ years (in progress)</a:t>
                      </a:r>
                      <a:endParaRPr lang="en-US" sz="1400" spc="-25" dirty="0">
                        <a:effectLst/>
                        <a:latin typeface="+mn-lt"/>
                        <a:ea typeface="Times New Roman" charset="0"/>
                        <a:cs typeface="Times New Roman" charset="0"/>
                      </a:endParaRPr>
                    </a:p>
                  </a:txBody>
                  <a:tcPr marL="38576" marR="38576" marT="0" marB="0"/>
                </a:tc>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6+ years (in progress)</a:t>
                      </a:r>
                      <a:endParaRPr lang="en-US" sz="1400" spc="-25" dirty="0">
                        <a:effectLst/>
                        <a:latin typeface="+mn-lt"/>
                        <a:ea typeface="Times New Roman" charset="0"/>
                        <a:cs typeface="Times New Roman" charset="0"/>
                      </a:endParaRPr>
                    </a:p>
                  </a:txBody>
                  <a:tcPr marL="38576" marR="38576" marT="0" marB="0"/>
                </a:tc>
                <a:tc>
                  <a:txBody>
                    <a:bodyPr/>
                    <a:lstStyle/>
                    <a:p>
                      <a:pPr marL="0" marR="0">
                        <a:lnSpc>
                          <a:spcPct val="115000"/>
                        </a:lnSpc>
                        <a:spcBef>
                          <a:spcPts val="0"/>
                        </a:spcBef>
                        <a:spcAft>
                          <a:spcPts val="200"/>
                        </a:spcAft>
                      </a:pPr>
                      <a:r>
                        <a:rPr lang="en-US" sz="1400" spc="0" dirty="0">
                          <a:solidFill>
                            <a:srgbClr val="000000"/>
                          </a:solidFill>
                          <a:effectLst/>
                          <a:latin typeface="+mn-lt"/>
                          <a:ea typeface="Calibri" charset="0"/>
                          <a:cs typeface="Times New Roman" charset="0"/>
                        </a:rPr>
                        <a:t>6+ years (in progress)</a:t>
                      </a:r>
                      <a:endParaRPr lang="en-US" sz="1400" spc="-25" dirty="0">
                        <a:effectLst/>
                        <a:latin typeface="+mn-lt"/>
                        <a:ea typeface="Times New Roman" charset="0"/>
                        <a:cs typeface="Times New Roman" charset="0"/>
                      </a:endParaRPr>
                    </a:p>
                  </a:txBody>
                  <a:tcPr marL="38576" marR="38576"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536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Changes in Regulation could change everything…</a:t>
            </a:r>
          </a:p>
        </p:txBody>
      </p:sp>
      <p:sp>
        <p:nvSpPr>
          <p:cNvPr id="3" name="Slide Number Placeholder 2"/>
          <p:cNvSpPr>
            <a:spLocks noGrp="1"/>
          </p:cNvSpPr>
          <p:nvPr>
            <p:ph type="sldNum" sz="quarter" idx="12"/>
          </p:nvPr>
        </p:nvSpPr>
        <p:spPr/>
        <p:txBody>
          <a:bodyPr/>
          <a:lstStyle/>
          <a:p>
            <a:fld id="{96DBFC3B-CC32-4FC6-8118-80BDCA79AC6E}" type="slidenum">
              <a:rPr lang="en-US" smtClean="0"/>
              <a:t>36</a:t>
            </a:fld>
            <a:endParaRPr lang="en-US"/>
          </a:p>
        </p:txBody>
      </p:sp>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371600"/>
            <a:ext cx="6057900" cy="293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2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Drive for Safety</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DBFC3B-CC32-4FC6-8118-80BDCA79AC6E}" type="slidenum">
              <a:rPr lang="en-US" smtClean="0"/>
              <a:t>37</a:t>
            </a:fld>
            <a:endParaRPr lang="en-US"/>
          </a:p>
        </p:txBody>
      </p:sp>
    </p:spTree>
    <p:extLst>
      <p:ext uri="{BB962C8B-B14F-4D97-AF65-F5344CB8AC3E}">
        <p14:creationId xmlns:p14="http://schemas.microsoft.com/office/powerpoint/2010/main" val="22722606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75930" y="4914901"/>
            <a:ext cx="2667000" cy="200055"/>
          </a:xfrm>
          <a:prstGeom prst="rect">
            <a:avLst/>
          </a:prstGeom>
          <a:noFill/>
        </p:spPr>
        <p:txBody>
          <a:bodyPr wrap="square" rtlCol="0">
            <a:spAutoFit/>
          </a:bodyPr>
          <a:lstStyle/>
          <a:p>
            <a:r>
              <a:rPr lang="en-US" sz="700" dirty="0">
                <a:solidFill>
                  <a:srgbClr val="000000"/>
                </a:solidFill>
              </a:rPr>
              <a:t>Photo: Mercedes-Benz</a:t>
            </a:r>
            <a:endParaRPr lang="en-US" sz="1050" dirty="0">
              <a:solidFill>
                <a:srgbClr val="000000"/>
              </a:solidFill>
            </a:endParaRPr>
          </a:p>
        </p:txBody>
      </p:sp>
      <p:pic>
        <p:nvPicPr>
          <p:cNvPr id="1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830" y="1068985"/>
            <a:ext cx="7620000" cy="3217265"/>
          </a:xfrm>
          <a:prstGeom prst="rect">
            <a:avLst/>
          </a:prstGeom>
          <a:noFill/>
          <a:ln w="9525">
            <a:noFill/>
            <a:miter lim="800000"/>
            <a:headEnd/>
            <a:tailEnd/>
          </a:ln>
        </p:spPr>
      </p:pic>
      <p:sp>
        <p:nvSpPr>
          <p:cNvPr id="16" name="Rounded Rectangle 15"/>
          <p:cNvSpPr/>
          <p:nvPr/>
        </p:nvSpPr>
        <p:spPr bwMode="auto">
          <a:xfrm>
            <a:off x="4694830" y="4229100"/>
            <a:ext cx="2223752" cy="3429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4763" lvl="1" algn="ctr"/>
            <a:r>
              <a:rPr lang="en-US" sz="1400" b="1" dirty="0">
                <a:solidFill>
                  <a:srgbClr val="000000"/>
                </a:solidFill>
              </a:rPr>
              <a:t>ultrasonic parking sensors</a:t>
            </a:r>
          </a:p>
        </p:txBody>
      </p:sp>
      <p:sp>
        <p:nvSpPr>
          <p:cNvPr id="17" name="Oval 16"/>
          <p:cNvSpPr/>
          <p:nvPr/>
        </p:nvSpPr>
        <p:spPr bwMode="auto">
          <a:xfrm>
            <a:off x="7819030" y="3543300"/>
            <a:ext cx="304800" cy="228600"/>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18" name="Oval 17"/>
          <p:cNvSpPr/>
          <p:nvPr/>
        </p:nvSpPr>
        <p:spPr bwMode="auto">
          <a:xfrm>
            <a:off x="7361830" y="3657600"/>
            <a:ext cx="304800" cy="228600"/>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19" name="Oval 18"/>
          <p:cNvSpPr/>
          <p:nvPr/>
        </p:nvSpPr>
        <p:spPr bwMode="auto">
          <a:xfrm>
            <a:off x="5456830" y="3829050"/>
            <a:ext cx="304800" cy="228600"/>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0" name="Oval 19"/>
          <p:cNvSpPr/>
          <p:nvPr/>
        </p:nvSpPr>
        <p:spPr bwMode="auto">
          <a:xfrm>
            <a:off x="2866030" y="3886200"/>
            <a:ext cx="304800" cy="228600"/>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1" name="Oval 20"/>
          <p:cNvSpPr/>
          <p:nvPr/>
        </p:nvSpPr>
        <p:spPr bwMode="auto">
          <a:xfrm>
            <a:off x="961030" y="3714750"/>
            <a:ext cx="304800" cy="228600"/>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2" name="Oval 21"/>
          <p:cNvSpPr/>
          <p:nvPr/>
        </p:nvSpPr>
        <p:spPr bwMode="auto">
          <a:xfrm>
            <a:off x="580030" y="3543300"/>
            <a:ext cx="304800" cy="228600"/>
          </a:xfrm>
          <a:prstGeom prst="ellipse">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3" name="Oval 22"/>
          <p:cNvSpPr/>
          <p:nvPr/>
        </p:nvSpPr>
        <p:spPr bwMode="auto">
          <a:xfrm>
            <a:off x="4161430" y="3657600"/>
            <a:ext cx="304800" cy="2286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4" name="Rounded Rectangle 23"/>
          <p:cNvSpPr/>
          <p:nvPr/>
        </p:nvSpPr>
        <p:spPr bwMode="auto">
          <a:xfrm>
            <a:off x="2370730" y="4229100"/>
            <a:ext cx="2171700" cy="3429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4763" lvl="1" algn="ctr"/>
            <a:r>
              <a:rPr lang="en-US" sz="1400" b="1" dirty="0"/>
              <a:t>camera parking sensors</a:t>
            </a:r>
          </a:p>
        </p:txBody>
      </p:sp>
      <p:sp>
        <p:nvSpPr>
          <p:cNvPr id="25" name="Oval 24"/>
          <p:cNvSpPr/>
          <p:nvPr/>
        </p:nvSpPr>
        <p:spPr bwMode="auto">
          <a:xfrm>
            <a:off x="3932830" y="3143250"/>
            <a:ext cx="685800" cy="514350"/>
          </a:xfrm>
          <a:prstGeom prst="ellipse">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6" name="Rounded Rectangle 25"/>
          <p:cNvSpPr/>
          <p:nvPr/>
        </p:nvSpPr>
        <p:spPr bwMode="auto">
          <a:xfrm>
            <a:off x="1951630" y="2677617"/>
            <a:ext cx="2133600" cy="351333"/>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4763" lvl="1" algn="ctr"/>
            <a:r>
              <a:rPr lang="en-US" sz="1400" b="1" dirty="0">
                <a:solidFill>
                  <a:schemeClr val="bg1"/>
                </a:solidFill>
              </a:rPr>
              <a:t>radar collision/ACC sensors</a:t>
            </a:r>
          </a:p>
        </p:txBody>
      </p:sp>
      <p:sp>
        <p:nvSpPr>
          <p:cNvPr id="27" name="Oval 26"/>
          <p:cNvSpPr/>
          <p:nvPr/>
        </p:nvSpPr>
        <p:spPr bwMode="auto">
          <a:xfrm>
            <a:off x="580030" y="2114550"/>
            <a:ext cx="304800" cy="2286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8" name="Oval 27"/>
          <p:cNvSpPr/>
          <p:nvPr/>
        </p:nvSpPr>
        <p:spPr bwMode="auto">
          <a:xfrm>
            <a:off x="7895230" y="2114550"/>
            <a:ext cx="304800" cy="228600"/>
          </a:xfrm>
          <a:prstGeom prst="ellipse">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9" name="Oval 28"/>
          <p:cNvSpPr/>
          <p:nvPr/>
        </p:nvSpPr>
        <p:spPr bwMode="auto">
          <a:xfrm>
            <a:off x="3856630" y="1257300"/>
            <a:ext cx="304800" cy="228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30" name="Oval 29"/>
          <p:cNvSpPr/>
          <p:nvPr/>
        </p:nvSpPr>
        <p:spPr bwMode="auto">
          <a:xfrm>
            <a:off x="4618630" y="1257300"/>
            <a:ext cx="304800" cy="228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31" name="Rounded Rectangle 30"/>
          <p:cNvSpPr/>
          <p:nvPr/>
        </p:nvSpPr>
        <p:spPr bwMode="auto">
          <a:xfrm>
            <a:off x="961030" y="1028700"/>
            <a:ext cx="2590800" cy="3429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4763" lvl="1" algn="ctr"/>
            <a:r>
              <a:rPr lang="en-US" sz="1400" b="1" dirty="0">
                <a:solidFill>
                  <a:schemeClr val="bg1"/>
                </a:solidFill>
              </a:rPr>
              <a:t>stereoscopic multi-purpose forward camera sensors</a:t>
            </a:r>
          </a:p>
        </p:txBody>
      </p:sp>
      <p:sp>
        <p:nvSpPr>
          <p:cNvPr id="32" name="Oval 31"/>
          <p:cNvSpPr/>
          <p:nvPr/>
        </p:nvSpPr>
        <p:spPr bwMode="auto">
          <a:xfrm>
            <a:off x="1646830" y="3829050"/>
            <a:ext cx="304800" cy="228600"/>
          </a:xfrm>
          <a:prstGeom prst="ellipse">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33" name="Oval 32"/>
          <p:cNvSpPr/>
          <p:nvPr/>
        </p:nvSpPr>
        <p:spPr bwMode="auto">
          <a:xfrm>
            <a:off x="6599830" y="3829050"/>
            <a:ext cx="304800" cy="228600"/>
          </a:xfrm>
          <a:prstGeom prst="ellipse">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34" name="Rectangle 33"/>
          <p:cNvSpPr/>
          <p:nvPr/>
        </p:nvSpPr>
        <p:spPr bwMode="auto">
          <a:xfrm>
            <a:off x="4999630" y="2400300"/>
            <a:ext cx="685800" cy="228600"/>
          </a:xfrm>
          <a:prstGeom prst="rect">
            <a:avLst/>
          </a:prstGeom>
          <a:noFill/>
          <a:ln w="508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35" name="Rounded Rectangle 34"/>
          <p:cNvSpPr/>
          <p:nvPr/>
        </p:nvSpPr>
        <p:spPr bwMode="auto">
          <a:xfrm>
            <a:off x="4327782" y="2000250"/>
            <a:ext cx="2590800" cy="22860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4763" lvl="1" algn="ctr"/>
            <a:r>
              <a:rPr lang="en-US" sz="1400" b="1" dirty="0">
                <a:solidFill>
                  <a:schemeClr val="bg1"/>
                </a:solidFill>
              </a:rPr>
              <a:t>additional sensors, ECUs</a:t>
            </a:r>
          </a:p>
        </p:txBody>
      </p:sp>
      <p:sp>
        <p:nvSpPr>
          <p:cNvPr id="36" name="Rounded Rectangle 35"/>
          <p:cNvSpPr/>
          <p:nvPr/>
        </p:nvSpPr>
        <p:spPr bwMode="auto">
          <a:xfrm>
            <a:off x="732430" y="1543050"/>
            <a:ext cx="2895600" cy="228600"/>
          </a:xfrm>
          <a:prstGeom prst="roundRec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4763" lvl="1" algn="ctr"/>
            <a:r>
              <a:rPr lang="en-US" sz="1400" b="1" dirty="0">
                <a:solidFill>
                  <a:srgbClr val="FFFFFF"/>
                </a:solidFill>
              </a:rPr>
              <a:t>infrared night vision sensor</a:t>
            </a:r>
          </a:p>
        </p:txBody>
      </p:sp>
      <p:sp>
        <p:nvSpPr>
          <p:cNvPr id="37" name="Oval 36"/>
          <p:cNvSpPr/>
          <p:nvPr/>
        </p:nvSpPr>
        <p:spPr bwMode="auto">
          <a:xfrm>
            <a:off x="3780430" y="1200150"/>
            <a:ext cx="457200" cy="342900"/>
          </a:xfrm>
          <a:prstGeom prst="ellipse">
            <a:avLst/>
          </a:prstGeom>
          <a:noFill/>
          <a:ln w="57150" cap="flat" cmpd="sng" algn="ctr">
            <a:solidFill>
              <a:srgbClr val="934BC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000" dirty="0">
              <a:solidFill>
                <a:srgbClr val="000000"/>
              </a:solidFill>
            </a:endParaRPr>
          </a:p>
        </p:txBody>
      </p:sp>
      <p:sp>
        <p:nvSpPr>
          <p:cNvPr id="2" name="Title 1"/>
          <p:cNvSpPr>
            <a:spLocks noGrp="1"/>
          </p:cNvSpPr>
          <p:nvPr>
            <p:ph type="title"/>
          </p:nvPr>
        </p:nvSpPr>
        <p:spPr>
          <a:xfrm>
            <a:off x="75586" y="57150"/>
            <a:ext cx="8868389" cy="640080"/>
          </a:xfrm>
        </p:spPr>
        <p:txBody>
          <a:bodyPr>
            <a:noAutofit/>
          </a:bodyPr>
          <a:lstStyle/>
          <a:p>
            <a:r>
              <a:rPr lang="en-US" altLang="en-US" sz="3600" dirty="0"/>
              <a:t>Getting Ready for The Accident Free Car</a:t>
            </a:r>
            <a:br>
              <a:rPr lang="en-US" sz="4000" dirty="0"/>
            </a:br>
            <a:r>
              <a:rPr lang="en-US" sz="1800" dirty="0"/>
              <a:t>Mercedes-Benz Sensor Arrays in S-Class, E-Class</a:t>
            </a:r>
            <a:endParaRPr lang="en-US" sz="2000" dirty="0"/>
          </a:p>
        </p:txBody>
      </p:sp>
      <p:sp>
        <p:nvSpPr>
          <p:cNvPr id="38" name="Title 21"/>
          <p:cNvSpPr txBox="1">
            <a:spLocks/>
          </p:cNvSpPr>
          <p:nvPr/>
        </p:nvSpPr>
        <p:spPr>
          <a:xfrm>
            <a:off x="-29570" y="4628271"/>
            <a:ext cx="9296400" cy="343780"/>
          </a:xfrm>
          <a:prstGeom prst="rect">
            <a:avLst/>
          </a:prstGeom>
        </p:spPr>
        <p:txBody>
          <a:bodyPr/>
          <a:lstStyle>
            <a:lvl1pPr algn="l" defTabSz="914400" rtl="0" eaLnBrk="1" latinLnBrk="0" hangingPunct="1">
              <a:spcBef>
                <a:spcPct val="0"/>
              </a:spcBef>
              <a:buNone/>
              <a:defRPr sz="2400" kern="1200">
                <a:solidFill>
                  <a:schemeClr val="accent1"/>
                </a:solidFill>
                <a:latin typeface="+mj-lt"/>
                <a:ea typeface="+mj-ea"/>
                <a:cs typeface="+mj-cs"/>
              </a:defRPr>
            </a:lvl1pPr>
          </a:lstStyle>
          <a:p>
            <a:r>
              <a:rPr lang="en-US" sz="1600" b="1" i="1" dirty="0">
                <a:solidFill>
                  <a:prstClr val="black">
                    <a:lumMod val="65000"/>
                    <a:lumOff val="35000"/>
                  </a:prstClr>
                </a:solidFill>
                <a:latin typeface="Arial" panose="020B0604020202020204" pitchFamily="34" charset="0"/>
                <a:cs typeface="Arial" panose="020B0604020202020204" pitchFamily="34" charset="0"/>
              </a:rPr>
              <a:t>All part of the ADAS “explosion” – Advanced Driver Assistance Systems</a:t>
            </a:r>
          </a:p>
        </p:txBody>
      </p:sp>
    </p:spTree>
    <p:extLst>
      <p:ext uri="{BB962C8B-B14F-4D97-AF65-F5344CB8AC3E}">
        <p14:creationId xmlns:p14="http://schemas.microsoft.com/office/powerpoint/2010/main" val="193952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8" y="13097"/>
            <a:ext cx="8954219" cy="857250"/>
          </a:xfrm>
        </p:spPr>
        <p:txBody>
          <a:bodyPr>
            <a:normAutofit/>
          </a:bodyPr>
          <a:lstStyle/>
          <a:p>
            <a:r>
              <a:rPr lang="en-US" sz="3600" dirty="0"/>
              <a:t>Getting Ready for the Accident Free Car</a:t>
            </a:r>
          </a:p>
        </p:txBody>
      </p:sp>
      <p:grpSp>
        <p:nvGrpSpPr>
          <p:cNvPr id="3" name="Group 2"/>
          <p:cNvGrpSpPr/>
          <p:nvPr/>
        </p:nvGrpSpPr>
        <p:grpSpPr>
          <a:xfrm>
            <a:off x="741363" y="843975"/>
            <a:ext cx="7332662" cy="3477220"/>
            <a:chOff x="741363" y="1125300"/>
            <a:chExt cx="7332662" cy="4636293"/>
          </a:xfrm>
        </p:grpSpPr>
        <p:pic>
          <p:nvPicPr>
            <p:cNvPr id="4" name="Picture 2" descr="RX_slide74_5_31_ES_1_3-31_y18373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2062163"/>
              <a:ext cx="6975475"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0"/>
            <p:cNvSpPr txBox="1">
              <a:spLocks noChangeArrowheads="1"/>
            </p:cNvSpPr>
            <p:nvPr/>
          </p:nvSpPr>
          <p:spPr bwMode="auto">
            <a:xfrm>
              <a:off x="3282950" y="1125300"/>
              <a:ext cx="2432050" cy="7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defTabSz="163513">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defTabSz="163513">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defTabSz="163513">
                <a:spcBef>
                  <a:spcPts val="500"/>
                </a:spcBef>
                <a:buClr>
                  <a:srgbClr val="BCBCBC"/>
                </a:buClr>
                <a:buSzPct val="76000"/>
                <a:buFont typeface="Wingdings 3" pitchFamily="18" charset="2"/>
                <a:buChar char=""/>
                <a:defRPr sz="2000">
                  <a:solidFill>
                    <a:schemeClr val="tx1"/>
                  </a:solidFill>
                  <a:latin typeface="Gill Sans MT" pitchFamily="34" charset="0"/>
                </a:defRPr>
              </a:lvl3pPr>
              <a:lvl4pPr defTabSz="163513">
                <a:spcBef>
                  <a:spcPts val="400"/>
                </a:spcBef>
                <a:buClr>
                  <a:srgbClr val="8BA2B4"/>
                </a:buClr>
                <a:buSzPct val="70000"/>
                <a:buFont typeface="Wingdings" pitchFamily="2" charset="2"/>
                <a:buChar char=""/>
                <a:defRPr>
                  <a:solidFill>
                    <a:schemeClr val="tx1"/>
                  </a:solidFill>
                  <a:latin typeface="Gill Sans MT" pitchFamily="34" charset="0"/>
                </a:defRPr>
              </a:lvl4pPr>
              <a:lvl5pPr marL="2057400" indent="-228600" defTabSz="163513">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marL="0" lvl="3" algn="ctr" eaLnBrk="1" hangingPunct="1">
                <a:spcBef>
                  <a:spcPct val="0"/>
                </a:spcBef>
                <a:spcAft>
                  <a:spcPts val="600"/>
                </a:spcAft>
                <a:buClrTx/>
                <a:buSzTx/>
                <a:buFontTx/>
                <a:buNone/>
              </a:pPr>
              <a:r>
                <a:rPr lang="en-US" altLang="en-US" sz="1600" dirty="0">
                  <a:solidFill>
                    <a:srgbClr val="000000"/>
                  </a:solidFill>
                  <a:latin typeface="Arial" pitchFamily="34" charset="0"/>
                  <a:ea typeface="ＭＳ Ｐゴシック" pitchFamily="34" charset="-128"/>
                </a:rPr>
                <a:t>Forward Recognition Camera Detection Area</a:t>
              </a:r>
              <a:endParaRPr lang="en-US" altLang="en-US" sz="1600" u="sng" dirty="0">
                <a:solidFill>
                  <a:srgbClr val="0070C0"/>
                </a:solidFill>
                <a:latin typeface="Arial" pitchFamily="34" charset="0"/>
                <a:ea typeface="ＭＳ Ｐゴシック" pitchFamily="34" charset="-128"/>
              </a:endParaRPr>
            </a:p>
          </p:txBody>
        </p:sp>
        <p:sp>
          <p:nvSpPr>
            <p:cNvPr id="6" name="Text Box 50"/>
            <p:cNvSpPr txBox="1">
              <a:spLocks noChangeArrowheads="1"/>
            </p:cNvSpPr>
            <p:nvPr/>
          </p:nvSpPr>
          <p:spPr bwMode="auto">
            <a:xfrm>
              <a:off x="741363" y="5310188"/>
              <a:ext cx="2592387"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defTabSz="163513">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defTabSz="163513">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defTabSz="163513">
                <a:spcBef>
                  <a:spcPts val="500"/>
                </a:spcBef>
                <a:buClr>
                  <a:srgbClr val="BCBCBC"/>
                </a:buClr>
                <a:buSzPct val="76000"/>
                <a:buFont typeface="Wingdings 3" pitchFamily="18" charset="2"/>
                <a:buChar char=""/>
                <a:defRPr sz="2000">
                  <a:solidFill>
                    <a:schemeClr val="tx1"/>
                  </a:solidFill>
                  <a:latin typeface="Gill Sans MT" pitchFamily="34" charset="0"/>
                </a:defRPr>
              </a:lvl3pPr>
              <a:lvl4pPr defTabSz="163513">
                <a:spcBef>
                  <a:spcPts val="400"/>
                </a:spcBef>
                <a:buClr>
                  <a:srgbClr val="8BA2B4"/>
                </a:buClr>
                <a:buSzPct val="70000"/>
                <a:buFont typeface="Wingdings" pitchFamily="2" charset="2"/>
                <a:buChar char=""/>
                <a:defRPr>
                  <a:solidFill>
                    <a:schemeClr val="tx1"/>
                  </a:solidFill>
                  <a:latin typeface="Gill Sans MT" pitchFamily="34" charset="0"/>
                </a:defRPr>
              </a:lvl4pPr>
              <a:lvl5pPr marL="2057400" indent="-228600" defTabSz="163513">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marL="0" lvl="3" algn="ctr" eaLnBrk="1" hangingPunct="1">
                <a:spcBef>
                  <a:spcPct val="0"/>
                </a:spcBef>
                <a:spcAft>
                  <a:spcPts val="600"/>
                </a:spcAft>
                <a:buClrTx/>
                <a:buSzTx/>
                <a:buFontTx/>
                <a:buNone/>
              </a:pPr>
              <a:r>
                <a:rPr lang="en-US" altLang="en-US" sz="1600">
                  <a:solidFill>
                    <a:srgbClr val="000000"/>
                  </a:solidFill>
                  <a:latin typeface="Arial" pitchFamily="34" charset="0"/>
                  <a:ea typeface="ＭＳ Ｐゴシック" pitchFamily="34" charset="-128"/>
                </a:rPr>
                <a:t>Radar Detection Area</a:t>
              </a:r>
              <a:endParaRPr lang="en-US" altLang="en-US" sz="1600" u="sng">
                <a:solidFill>
                  <a:srgbClr val="0070C0"/>
                </a:solidFill>
                <a:latin typeface="Arial" pitchFamily="34" charset="0"/>
                <a:ea typeface="ＭＳ Ｐゴシック" pitchFamily="34" charset="-128"/>
              </a:endParaRPr>
            </a:p>
          </p:txBody>
        </p:sp>
        <p:sp>
          <p:nvSpPr>
            <p:cNvPr id="7" name="Text Box 50"/>
            <p:cNvSpPr txBox="1">
              <a:spLocks noChangeArrowheads="1"/>
            </p:cNvSpPr>
            <p:nvPr/>
          </p:nvSpPr>
          <p:spPr bwMode="auto">
            <a:xfrm>
              <a:off x="1516063" y="3825875"/>
              <a:ext cx="3384550" cy="45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defTabSz="163513">
                <a:spcBef>
                  <a:spcPts val="600"/>
                </a:spcBef>
                <a:buClr>
                  <a:schemeClr val="accent1"/>
                </a:buClr>
                <a:buSzPct val="76000"/>
                <a:buFont typeface="Wingdings 3" pitchFamily="18" charset="2"/>
                <a:buChar char=""/>
                <a:defRPr sz="2600">
                  <a:solidFill>
                    <a:schemeClr val="tx1"/>
                  </a:solidFill>
                  <a:latin typeface="Gill Sans MT" pitchFamily="34" charset="0"/>
                </a:defRPr>
              </a:lvl1pPr>
              <a:lvl2pPr marL="742950" indent="-285750" defTabSz="163513">
                <a:spcBef>
                  <a:spcPts val="500"/>
                </a:spcBef>
                <a:buClr>
                  <a:schemeClr val="accent2"/>
                </a:buClr>
                <a:buSzPct val="76000"/>
                <a:buFont typeface="Wingdings 3" pitchFamily="18" charset="2"/>
                <a:buChar char=""/>
                <a:defRPr sz="2300">
                  <a:solidFill>
                    <a:schemeClr val="tx2"/>
                  </a:solidFill>
                  <a:latin typeface="Gill Sans MT" pitchFamily="34" charset="0"/>
                </a:defRPr>
              </a:lvl2pPr>
              <a:lvl3pPr marL="1143000" indent="-228600" defTabSz="163513">
                <a:spcBef>
                  <a:spcPts val="500"/>
                </a:spcBef>
                <a:buClr>
                  <a:srgbClr val="BCBCBC"/>
                </a:buClr>
                <a:buSzPct val="76000"/>
                <a:buFont typeface="Wingdings 3" pitchFamily="18" charset="2"/>
                <a:buChar char=""/>
                <a:defRPr sz="2000">
                  <a:solidFill>
                    <a:schemeClr val="tx1"/>
                  </a:solidFill>
                  <a:latin typeface="Gill Sans MT" pitchFamily="34" charset="0"/>
                </a:defRPr>
              </a:lvl3pPr>
              <a:lvl4pPr defTabSz="163513">
                <a:spcBef>
                  <a:spcPts val="400"/>
                </a:spcBef>
                <a:buClr>
                  <a:srgbClr val="8BA2B4"/>
                </a:buClr>
                <a:buSzPct val="70000"/>
                <a:buFont typeface="Wingdings" pitchFamily="2" charset="2"/>
                <a:buChar char=""/>
                <a:defRPr>
                  <a:solidFill>
                    <a:schemeClr val="tx1"/>
                  </a:solidFill>
                  <a:latin typeface="Gill Sans MT" pitchFamily="34" charset="0"/>
                </a:defRPr>
              </a:lvl4pPr>
              <a:lvl5pPr marL="2057400" indent="-228600" defTabSz="163513">
                <a:spcBef>
                  <a:spcPts val="300"/>
                </a:spcBef>
                <a:buClr>
                  <a:schemeClr val="accent2"/>
                </a:buClr>
                <a:buSzPct val="70000"/>
                <a:buFont typeface="Wingdings" pitchFamily="2" charset="2"/>
                <a:buChar char=""/>
                <a:defRPr sz="1600">
                  <a:solidFill>
                    <a:schemeClr val="tx1"/>
                  </a:solidFill>
                  <a:latin typeface="Gill Sans MT" pitchFamily="34" charset="0"/>
                </a:defRPr>
              </a:lvl5pPr>
              <a:lvl6pPr marL="25146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6pPr>
              <a:lvl7pPr marL="29718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7pPr>
              <a:lvl8pPr marL="34290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8pPr>
              <a:lvl9pPr marL="3886200" indent="-228600" defTabSz="163513" eaLnBrk="0" fontAlgn="base" hangingPunct="0">
                <a:spcBef>
                  <a:spcPts val="300"/>
                </a:spcBef>
                <a:spcAft>
                  <a:spcPct val="0"/>
                </a:spcAft>
                <a:buClr>
                  <a:schemeClr val="accent2"/>
                </a:buClr>
                <a:buSzPct val="70000"/>
                <a:buFont typeface="Wingdings" pitchFamily="2" charset="2"/>
                <a:buChar char=""/>
                <a:defRPr sz="1600">
                  <a:solidFill>
                    <a:schemeClr val="tx1"/>
                  </a:solidFill>
                  <a:latin typeface="Gill Sans MT" pitchFamily="34" charset="0"/>
                </a:defRPr>
              </a:lvl9pPr>
            </a:lstStyle>
            <a:p>
              <a:pPr marL="0" lvl="3" algn="ctr" eaLnBrk="1" hangingPunct="1">
                <a:spcBef>
                  <a:spcPct val="0"/>
                </a:spcBef>
                <a:spcAft>
                  <a:spcPts val="600"/>
                </a:spcAft>
                <a:buClrTx/>
                <a:buSzTx/>
                <a:buFontTx/>
                <a:buNone/>
              </a:pPr>
              <a:r>
                <a:rPr lang="en-US" altLang="en-US" sz="1600" dirty="0">
                  <a:solidFill>
                    <a:srgbClr val="000000"/>
                  </a:solidFill>
                  <a:latin typeface="Arial" pitchFamily="34" charset="0"/>
                  <a:ea typeface="ＭＳ Ｐゴシック" pitchFamily="34" charset="-128"/>
                </a:rPr>
                <a:t>Vehicle or pedestrian</a:t>
              </a:r>
              <a:endParaRPr lang="en-US" altLang="en-US" sz="1600" u="sng" dirty="0">
                <a:solidFill>
                  <a:srgbClr val="0070C0"/>
                </a:solidFill>
                <a:latin typeface="Arial" pitchFamily="34" charset="0"/>
                <a:ea typeface="ＭＳ Ｐゴシック" pitchFamily="34" charset="-128"/>
              </a:endParaRPr>
            </a:p>
          </p:txBody>
        </p:sp>
        <p:grpSp>
          <p:nvGrpSpPr>
            <p:cNvPr id="9" name="Group 43"/>
            <p:cNvGrpSpPr>
              <a:grpSpLocks/>
            </p:cNvGrpSpPr>
            <p:nvPr/>
          </p:nvGrpSpPr>
          <p:grpSpPr bwMode="auto">
            <a:xfrm flipH="1" flipV="1">
              <a:off x="1501775" y="4730750"/>
              <a:ext cx="501650" cy="654050"/>
              <a:chOff x="4406452" y="4813301"/>
              <a:chExt cx="800548" cy="878056"/>
            </a:xfrm>
          </p:grpSpPr>
          <p:sp>
            <p:nvSpPr>
              <p:cNvPr id="13" name="Line 5"/>
              <p:cNvSpPr>
                <a:spLocks noChangeShapeType="1"/>
              </p:cNvSpPr>
              <p:nvPr/>
            </p:nvSpPr>
            <p:spPr bwMode="auto">
              <a:xfrm flipH="1">
                <a:off x="4406452" y="4813301"/>
                <a:ext cx="800548" cy="878056"/>
              </a:xfrm>
              <a:prstGeom prst="line">
                <a:avLst/>
              </a:prstGeom>
              <a:noFill/>
              <a:ln w="381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5"/>
              <p:cNvSpPr>
                <a:spLocks noChangeShapeType="1"/>
              </p:cNvSpPr>
              <p:nvPr/>
            </p:nvSpPr>
            <p:spPr bwMode="auto">
              <a:xfrm flipH="1">
                <a:off x="4406452" y="4813301"/>
                <a:ext cx="800548" cy="878056"/>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 name="Group 43"/>
            <p:cNvGrpSpPr>
              <a:grpSpLocks/>
            </p:cNvGrpSpPr>
            <p:nvPr/>
          </p:nvGrpSpPr>
          <p:grpSpPr bwMode="auto">
            <a:xfrm flipH="1" flipV="1">
              <a:off x="3614738" y="1862138"/>
              <a:ext cx="500062" cy="654050"/>
              <a:chOff x="4406452" y="4813301"/>
              <a:chExt cx="800548" cy="878056"/>
            </a:xfrm>
          </p:grpSpPr>
          <p:sp>
            <p:nvSpPr>
              <p:cNvPr id="11" name="Line 5"/>
              <p:cNvSpPr>
                <a:spLocks noChangeShapeType="1"/>
              </p:cNvSpPr>
              <p:nvPr/>
            </p:nvSpPr>
            <p:spPr bwMode="auto">
              <a:xfrm flipH="1">
                <a:off x="4406452" y="4813301"/>
                <a:ext cx="800548" cy="878056"/>
              </a:xfrm>
              <a:prstGeom prst="line">
                <a:avLst/>
              </a:prstGeom>
              <a:noFill/>
              <a:ln w="38100" cap="rnd">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5"/>
              <p:cNvSpPr>
                <a:spLocks noChangeShapeType="1"/>
              </p:cNvSpPr>
              <p:nvPr/>
            </p:nvSpPr>
            <p:spPr bwMode="auto">
              <a:xfrm flipH="1">
                <a:off x="4406452" y="4813301"/>
                <a:ext cx="800548" cy="878056"/>
              </a:xfrm>
              <a:prstGeom prst="line">
                <a:avLst/>
              </a:prstGeom>
              <a:noFill/>
              <a:ln w="19050" cap="rnd">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Tree>
    <p:extLst>
      <p:ext uri="{BB962C8B-B14F-4D97-AF65-F5344CB8AC3E}">
        <p14:creationId xmlns:p14="http://schemas.microsoft.com/office/powerpoint/2010/main" val="182696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 Behavior</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DBFC3B-CC32-4FC6-8118-80BDCA79AC6E}" type="slidenum">
              <a:rPr lang="en-US" smtClean="0"/>
              <a:t>4</a:t>
            </a:fld>
            <a:endParaRPr lang="en-US"/>
          </a:p>
        </p:txBody>
      </p:sp>
    </p:spTree>
    <p:extLst>
      <p:ext uri="{BB962C8B-B14F-4D97-AF65-F5344CB8AC3E}">
        <p14:creationId xmlns:p14="http://schemas.microsoft.com/office/powerpoint/2010/main" val="1739656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3550" y="866775"/>
            <a:ext cx="8042275" cy="3730229"/>
            <a:chOff x="463550" y="1155700"/>
            <a:chExt cx="8042275" cy="4973638"/>
          </a:xfrm>
        </p:grpSpPr>
        <p:sp>
          <p:nvSpPr>
            <p:cNvPr id="4" name="Rectangular Callout 3"/>
            <p:cNvSpPr/>
            <p:nvPr/>
          </p:nvSpPr>
          <p:spPr>
            <a:xfrm>
              <a:off x="4897438" y="1196975"/>
              <a:ext cx="3333750" cy="3503613"/>
            </a:xfrm>
            <a:prstGeom prst="wedgeRectCallout">
              <a:avLst>
                <a:gd name="adj1" fmla="val -73581"/>
                <a:gd name="adj2" fmla="val 55627"/>
              </a:avLst>
            </a:prstGeom>
            <a:solidFill>
              <a:schemeClr val="bg1"/>
            </a:solidFill>
            <a:ln w="9525" cap="flat" cmpd="sng" algn="ctr">
              <a:solidFill>
                <a:schemeClr val="tx1"/>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endParaRPr lang="en-US" kern="0">
                <a:solidFill>
                  <a:srgbClr val="FFFFFF"/>
                </a:solidFill>
                <a:latin typeface="Arial" charset="0"/>
                <a:ea typeface="ヒラギノ角ゴ Pro W3" charset="0"/>
                <a:cs typeface="ヒラギノ角ゴ Pro W3" charset="0"/>
              </a:endParaRPr>
            </a:p>
          </p:txBody>
        </p:sp>
        <p:pic>
          <p:nvPicPr>
            <p:cNvPr id="5" name="Picture 12" descr="RX_slide80_5_41a_ES_1_3-41_y12159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550" y="1155700"/>
              <a:ext cx="36830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p:cNvSpPr txBox="1">
              <a:spLocks noChangeArrowheads="1"/>
            </p:cNvSpPr>
            <p:nvPr/>
          </p:nvSpPr>
          <p:spPr bwMode="auto">
            <a:xfrm>
              <a:off x="647700" y="1819275"/>
              <a:ext cx="135255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a:solidFill>
                    <a:srgbClr val="000000"/>
                  </a:solidFill>
                  <a:cs typeface="Arial" pitchFamily="34" charset="0"/>
                </a:rPr>
                <a:t>Image </a:t>
              </a:r>
              <a:br>
                <a:rPr lang="en-US" altLang="en-US" sz="1400">
                  <a:solidFill>
                    <a:srgbClr val="000000"/>
                  </a:solidFill>
                  <a:cs typeface="Arial" pitchFamily="34" charset="0"/>
                </a:rPr>
              </a:br>
              <a:r>
                <a:rPr lang="en-US" altLang="en-US" sz="1400">
                  <a:solidFill>
                    <a:srgbClr val="000000"/>
                  </a:solidFill>
                  <a:cs typeface="Arial" pitchFamily="34" charset="0"/>
                </a:rPr>
                <a:t>Processing</a:t>
              </a:r>
              <a:br>
                <a:rPr lang="en-US" altLang="en-US" sz="1400">
                  <a:solidFill>
                    <a:srgbClr val="000000"/>
                  </a:solidFill>
                  <a:cs typeface="Arial" pitchFamily="34" charset="0"/>
                </a:rPr>
              </a:br>
              <a:r>
                <a:rPr lang="en-US" altLang="en-US" sz="1400">
                  <a:solidFill>
                    <a:srgbClr val="000000"/>
                  </a:solidFill>
                  <a:cs typeface="Arial" pitchFamily="34" charset="0"/>
                </a:rPr>
                <a:t> Range</a:t>
              </a:r>
            </a:p>
          </p:txBody>
        </p:sp>
        <p:sp>
          <p:nvSpPr>
            <p:cNvPr id="7" name="TextBox 14"/>
            <p:cNvSpPr txBox="1">
              <a:spLocks noChangeArrowheads="1"/>
            </p:cNvSpPr>
            <p:nvPr/>
          </p:nvSpPr>
          <p:spPr bwMode="auto">
            <a:xfrm>
              <a:off x="757238" y="3052762"/>
              <a:ext cx="2576512"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400">
                  <a:solidFill>
                    <a:srgbClr val="000000"/>
                  </a:solidFill>
                  <a:cs typeface="Arial" pitchFamily="34" charset="0"/>
                </a:rPr>
                <a:t>Approximately 164 ft (50m)</a:t>
              </a:r>
            </a:p>
          </p:txBody>
        </p:sp>
        <p:pic>
          <p:nvPicPr>
            <p:cNvPr id="8" name="Picture 2" descr="RX_5_41b_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2550" y="1439863"/>
              <a:ext cx="29083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RX_slide81b_ES_1_3-41a_y1809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91375" y="2019300"/>
              <a:ext cx="7223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RX_slide81a_ES_1_3-41a_y1809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4375" y="4921250"/>
              <a:ext cx="779145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RX_slide81c_ES_5_41b.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31038" y="2986088"/>
              <a:ext cx="10160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itle 1"/>
          <p:cNvSpPr>
            <a:spLocks noGrp="1"/>
          </p:cNvSpPr>
          <p:nvPr>
            <p:ph type="title"/>
          </p:nvPr>
        </p:nvSpPr>
        <p:spPr>
          <a:xfrm>
            <a:off x="77638" y="13097"/>
            <a:ext cx="8954219" cy="857250"/>
          </a:xfrm>
        </p:spPr>
        <p:txBody>
          <a:bodyPr>
            <a:normAutofit/>
          </a:bodyPr>
          <a:lstStyle/>
          <a:p>
            <a:r>
              <a:rPr lang="en-US" sz="3600" dirty="0"/>
              <a:t>Getting Ready for the Accident Free Car</a:t>
            </a:r>
          </a:p>
        </p:txBody>
      </p:sp>
    </p:spTree>
    <p:extLst>
      <p:ext uri="{BB962C8B-B14F-4D97-AF65-F5344CB8AC3E}">
        <p14:creationId xmlns:p14="http://schemas.microsoft.com/office/powerpoint/2010/main" val="27434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b="6036"/>
          <a:stretch/>
        </p:blipFill>
        <p:spPr>
          <a:xfrm>
            <a:off x="1751386" y="1559871"/>
            <a:ext cx="5742384" cy="2669230"/>
          </a:xfrm>
          <a:prstGeom prst="rect">
            <a:avLst/>
          </a:prstGeom>
        </p:spPr>
      </p:pic>
      <p:sp>
        <p:nvSpPr>
          <p:cNvPr id="2" name="Title 1"/>
          <p:cNvSpPr>
            <a:spLocks noGrp="1"/>
          </p:cNvSpPr>
          <p:nvPr>
            <p:ph type="title" idx="4294967295"/>
          </p:nvPr>
        </p:nvSpPr>
        <p:spPr>
          <a:xfrm>
            <a:off x="0" y="9524"/>
            <a:ext cx="9144000" cy="626269"/>
          </a:xfrm>
          <a:effectLst>
            <a:outerShdw blurRad="50800" dist="38100" dir="2700000" algn="tl" rotWithShape="0">
              <a:prstClr val="black">
                <a:alpha val="40000"/>
              </a:prstClr>
            </a:outerShdw>
          </a:effectLst>
        </p:spPr>
        <p:txBody>
          <a:bodyPr>
            <a:noAutofit/>
          </a:bodyPr>
          <a:lstStyle/>
          <a:p>
            <a:r>
              <a:rPr lang="en-US" sz="2800" dirty="0"/>
              <a:t>ADAS Sensor Technology Drives Increased ECU’s </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799830693"/>
              </p:ext>
            </p:extLst>
          </p:nvPr>
        </p:nvGraphicFramePr>
        <p:xfrm>
          <a:off x="333375" y="628650"/>
          <a:ext cx="8505825" cy="3600450"/>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5011135" y="1296128"/>
            <a:ext cx="1368152" cy="378042"/>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Hella </a:t>
            </a:r>
          </a:p>
          <a:p>
            <a:r>
              <a:rPr lang="en-US" sz="1000" b="1" spc="20" dirty="0">
                <a:solidFill>
                  <a:schemeClr val="bg1"/>
                </a:solidFill>
              </a:rPr>
              <a:t>Applications: BSD</a:t>
            </a:r>
          </a:p>
        </p:txBody>
      </p:sp>
      <p:sp>
        <p:nvSpPr>
          <p:cNvPr id="9" name="TextBox 8"/>
          <p:cNvSpPr txBox="1"/>
          <p:nvPr/>
        </p:nvSpPr>
        <p:spPr>
          <a:xfrm>
            <a:off x="4875587" y="1086717"/>
            <a:ext cx="1703525" cy="261610"/>
          </a:xfrm>
          <a:prstGeom prst="rect">
            <a:avLst/>
          </a:prstGeom>
          <a:noFill/>
        </p:spPr>
        <p:txBody>
          <a:bodyPr wrap="none" lIns="72000" rIns="72000" rtlCol="0">
            <a:spAutoFit/>
          </a:bodyPr>
          <a:lstStyle/>
          <a:p>
            <a:r>
              <a:rPr lang="en-US" sz="1100" b="1" dirty="0"/>
              <a:t>Radar Module (Secondary)</a:t>
            </a:r>
          </a:p>
        </p:txBody>
      </p:sp>
      <p:sp>
        <p:nvSpPr>
          <p:cNvPr id="10" name="Rectangle 9"/>
          <p:cNvSpPr/>
          <p:nvPr/>
        </p:nvSpPr>
        <p:spPr>
          <a:xfrm>
            <a:off x="7223808" y="1836188"/>
            <a:ext cx="1368152" cy="378042"/>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Hella </a:t>
            </a:r>
          </a:p>
          <a:p>
            <a:r>
              <a:rPr lang="en-US" sz="1000" b="1" spc="20" dirty="0">
                <a:solidFill>
                  <a:schemeClr val="bg1"/>
                </a:solidFill>
              </a:rPr>
              <a:t>Applications: BSD</a:t>
            </a:r>
          </a:p>
        </p:txBody>
      </p:sp>
      <p:sp>
        <p:nvSpPr>
          <p:cNvPr id="11" name="TextBox 10"/>
          <p:cNvSpPr txBox="1"/>
          <p:nvPr/>
        </p:nvSpPr>
        <p:spPr>
          <a:xfrm>
            <a:off x="7106403" y="1621722"/>
            <a:ext cx="1556049" cy="261610"/>
          </a:xfrm>
          <a:prstGeom prst="rect">
            <a:avLst/>
          </a:prstGeom>
          <a:noFill/>
        </p:spPr>
        <p:txBody>
          <a:bodyPr wrap="none" lIns="72000" rIns="72000" rtlCol="0">
            <a:spAutoFit/>
          </a:bodyPr>
          <a:lstStyle/>
          <a:p>
            <a:r>
              <a:rPr lang="en-US" sz="1100" b="1" dirty="0"/>
              <a:t>Radar Module (Primary)</a:t>
            </a:r>
          </a:p>
        </p:txBody>
      </p:sp>
      <p:sp>
        <p:nvSpPr>
          <p:cNvPr id="12" name="Rectangle 11"/>
          <p:cNvSpPr/>
          <p:nvPr/>
        </p:nvSpPr>
        <p:spPr>
          <a:xfrm>
            <a:off x="6704386" y="2964569"/>
            <a:ext cx="1982414" cy="378042"/>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Kufatec</a:t>
            </a:r>
          </a:p>
          <a:p>
            <a:r>
              <a:rPr lang="en-US" sz="1000" b="1" spc="20" dirty="0">
                <a:solidFill>
                  <a:schemeClr val="bg1"/>
                </a:solidFill>
              </a:rPr>
              <a:t>Applications: Surround-view Park Assist</a:t>
            </a:r>
          </a:p>
        </p:txBody>
      </p:sp>
      <p:sp>
        <p:nvSpPr>
          <p:cNvPr id="13" name="TextBox 12"/>
          <p:cNvSpPr txBox="1"/>
          <p:nvPr/>
        </p:nvSpPr>
        <p:spPr>
          <a:xfrm>
            <a:off x="7165196" y="2748144"/>
            <a:ext cx="1081560" cy="261610"/>
          </a:xfrm>
          <a:prstGeom prst="rect">
            <a:avLst/>
          </a:prstGeom>
          <a:noFill/>
        </p:spPr>
        <p:txBody>
          <a:bodyPr wrap="none" lIns="72000" rIns="72000" rtlCol="0">
            <a:spAutoFit/>
          </a:bodyPr>
          <a:lstStyle/>
          <a:p>
            <a:r>
              <a:rPr lang="en-US" sz="1100" b="1" dirty="0"/>
              <a:t>Camera Module</a:t>
            </a:r>
          </a:p>
        </p:txBody>
      </p:sp>
      <p:sp>
        <p:nvSpPr>
          <p:cNvPr id="14" name="Rectangle 13"/>
          <p:cNvSpPr/>
          <p:nvPr/>
        </p:nvSpPr>
        <p:spPr>
          <a:xfrm>
            <a:off x="6447835" y="3751714"/>
            <a:ext cx="1800200" cy="381830"/>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Valeo</a:t>
            </a:r>
          </a:p>
          <a:p>
            <a:r>
              <a:rPr lang="en-US" sz="1000" b="1" spc="20" dirty="0">
                <a:solidFill>
                  <a:schemeClr val="bg1"/>
                </a:solidFill>
              </a:rPr>
              <a:t>Applications: Park Assist</a:t>
            </a:r>
          </a:p>
        </p:txBody>
      </p:sp>
      <p:sp>
        <p:nvSpPr>
          <p:cNvPr id="15" name="TextBox 14"/>
          <p:cNvSpPr txBox="1"/>
          <p:nvPr/>
        </p:nvSpPr>
        <p:spPr>
          <a:xfrm>
            <a:off x="6561342" y="3537692"/>
            <a:ext cx="1318804" cy="261610"/>
          </a:xfrm>
          <a:prstGeom prst="rect">
            <a:avLst/>
          </a:prstGeom>
          <a:noFill/>
        </p:spPr>
        <p:txBody>
          <a:bodyPr wrap="none" lIns="72000" rIns="72000" rtlCol="0">
            <a:spAutoFit/>
          </a:bodyPr>
          <a:lstStyle/>
          <a:p>
            <a:r>
              <a:rPr lang="en-US" sz="1100" b="1" dirty="0"/>
              <a:t>Park Assistance ECU</a:t>
            </a:r>
          </a:p>
        </p:txBody>
      </p:sp>
      <p:sp>
        <p:nvSpPr>
          <p:cNvPr id="16" name="Rectangle 15"/>
          <p:cNvSpPr/>
          <p:nvPr/>
        </p:nvSpPr>
        <p:spPr>
          <a:xfrm>
            <a:off x="893288" y="3767669"/>
            <a:ext cx="1467698" cy="406245"/>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Bosch</a:t>
            </a:r>
          </a:p>
          <a:p>
            <a:r>
              <a:rPr lang="en-US" sz="1000" b="1" spc="20" dirty="0">
                <a:solidFill>
                  <a:schemeClr val="bg1"/>
                </a:solidFill>
              </a:rPr>
              <a:t>Applications: ACC</a:t>
            </a:r>
          </a:p>
        </p:txBody>
      </p:sp>
      <p:sp>
        <p:nvSpPr>
          <p:cNvPr id="17" name="Rectangle 16"/>
          <p:cNvSpPr/>
          <p:nvPr/>
        </p:nvSpPr>
        <p:spPr>
          <a:xfrm>
            <a:off x="581746" y="2090668"/>
            <a:ext cx="2160240" cy="382112"/>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Bosch/ Continental</a:t>
            </a:r>
          </a:p>
          <a:p>
            <a:r>
              <a:rPr lang="en-US" sz="1000" b="1" spc="20" dirty="0">
                <a:solidFill>
                  <a:schemeClr val="bg1"/>
                </a:solidFill>
              </a:rPr>
              <a:t>Applications: LDW, ACC, TSR &amp; HBC</a:t>
            </a:r>
          </a:p>
        </p:txBody>
      </p:sp>
      <p:sp>
        <p:nvSpPr>
          <p:cNvPr id="18" name="TextBox 17"/>
          <p:cNvSpPr txBox="1"/>
          <p:nvPr/>
        </p:nvSpPr>
        <p:spPr>
          <a:xfrm>
            <a:off x="689077" y="1872127"/>
            <a:ext cx="1750013" cy="261610"/>
          </a:xfrm>
          <a:prstGeom prst="rect">
            <a:avLst/>
          </a:prstGeom>
          <a:noFill/>
        </p:spPr>
        <p:txBody>
          <a:bodyPr wrap="none" lIns="72000" rIns="72000" rtlCol="0">
            <a:spAutoFit/>
          </a:bodyPr>
          <a:lstStyle/>
          <a:p>
            <a:r>
              <a:rPr lang="en-US" sz="1100" b="1" dirty="0"/>
              <a:t>Front-view Camera Module</a:t>
            </a:r>
          </a:p>
        </p:txBody>
      </p:sp>
      <p:cxnSp>
        <p:nvCxnSpPr>
          <p:cNvPr id="19" name="Straight Arrow Connector 18"/>
          <p:cNvCxnSpPr/>
          <p:nvPr/>
        </p:nvCxnSpPr>
        <p:spPr>
          <a:xfrm flipH="1" flipV="1">
            <a:off x="2818187" y="2158749"/>
            <a:ext cx="1908933" cy="1"/>
          </a:xfrm>
          <a:prstGeom prst="straightConnector1">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587312" y="2025209"/>
            <a:ext cx="581357" cy="130919"/>
          </a:xfrm>
          <a:prstGeom prst="straightConnector1">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170986" y="1732302"/>
            <a:ext cx="76200" cy="211913"/>
          </a:xfrm>
          <a:prstGeom prst="straightConnector1">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5" idx="1"/>
          </p:cNvCxnSpPr>
          <p:nvPr/>
        </p:nvCxnSpPr>
        <p:spPr>
          <a:xfrm>
            <a:off x="5011136" y="2778546"/>
            <a:ext cx="1550206" cy="889951"/>
          </a:xfrm>
          <a:prstGeom prst="straightConnector1">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cxnSp>
        <p:nvCxnSpPr>
          <p:cNvPr id="23" name="Elbow Connector 22"/>
          <p:cNvCxnSpPr>
            <a:endCxn id="13" idx="0"/>
          </p:cNvCxnSpPr>
          <p:nvPr/>
        </p:nvCxnSpPr>
        <p:spPr>
          <a:xfrm>
            <a:off x="6932989" y="2381835"/>
            <a:ext cx="772987" cy="366309"/>
          </a:xfrm>
          <a:prstGeom prst="bentConnector2">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93737" y="3558884"/>
            <a:ext cx="975762" cy="261610"/>
          </a:xfrm>
          <a:prstGeom prst="rect">
            <a:avLst/>
          </a:prstGeom>
          <a:noFill/>
        </p:spPr>
        <p:txBody>
          <a:bodyPr wrap="none" lIns="72000" rIns="72000" rtlCol="0">
            <a:spAutoFit/>
          </a:bodyPr>
          <a:lstStyle/>
          <a:p>
            <a:r>
              <a:rPr lang="en-US" sz="1100" b="1" dirty="0"/>
              <a:t>Radar Module</a:t>
            </a:r>
          </a:p>
        </p:txBody>
      </p:sp>
      <p:sp>
        <p:nvSpPr>
          <p:cNvPr id="25" name="Rectangle 24"/>
          <p:cNvSpPr/>
          <p:nvPr/>
        </p:nvSpPr>
        <p:spPr>
          <a:xfrm>
            <a:off x="2517883" y="1357504"/>
            <a:ext cx="2150222" cy="406245"/>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Bosch</a:t>
            </a:r>
          </a:p>
          <a:p>
            <a:r>
              <a:rPr lang="en-US" sz="1000" b="1" spc="20" dirty="0">
                <a:solidFill>
                  <a:schemeClr val="bg1"/>
                </a:solidFill>
              </a:rPr>
              <a:t>Applications: LDW, ACC &amp; TSR</a:t>
            </a:r>
          </a:p>
        </p:txBody>
      </p:sp>
      <p:sp>
        <p:nvSpPr>
          <p:cNvPr id="26" name="TextBox 25"/>
          <p:cNvSpPr txBox="1"/>
          <p:nvPr/>
        </p:nvSpPr>
        <p:spPr>
          <a:xfrm>
            <a:off x="2360987" y="1142006"/>
            <a:ext cx="2203662" cy="261610"/>
          </a:xfrm>
          <a:prstGeom prst="rect">
            <a:avLst/>
          </a:prstGeom>
          <a:noFill/>
        </p:spPr>
        <p:txBody>
          <a:bodyPr wrap="none" lIns="72000" rIns="72000" rtlCol="0">
            <a:spAutoFit/>
          </a:bodyPr>
          <a:lstStyle/>
          <a:p>
            <a:r>
              <a:rPr lang="en-US" sz="1100" b="1" dirty="0"/>
              <a:t>Additional Data Processing Module</a:t>
            </a:r>
          </a:p>
        </p:txBody>
      </p:sp>
      <p:cxnSp>
        <p:nvCxnSpPr>
          <p:cNvPr id="27" name="Straight Arrow Connector 26"/>
          <p:cNvCxnSpPr/>
          <p:nvPr/>
        </p:nvCxnSpPr>
        <p:spPr>
          <a:xfrm flipH="1" flipV="1">
            <a:off x="4622578" y="1772275"/>
            <a:ext cx="557808" cy="252935"/>
          </a:xfrm>
          <a:prstGeom prst="straightConnector1">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43078" y="2868125"/>
            <a:ext cx="1854476" cy="406245"/>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Autoliv</a:t>
            </a:r>
          </a:p>
          <a:p>
            <a:r>
              <a:rPr lang="en-US" sz="1000" b="1" spc="20" dirty="0">
                <a:solidFill>
                  <a:schemeClr val="bg1"/>
                </a:solidFill>
              </a:rPr>
              <a:t>Applications: Night Vision</a:t>
            </a:r>
          </a:p>
        </p:txBody>
      </p:sp>
      <p:sp>
        <p:nvSpPr>
          <p:cNvPr id="29" name="TextBox 28"/>
          <p:cNvSpPr txBox="1"/>
          <p:nvPr/>
        </p:nvSpPr>
        <p:spPr>
          <a:xfrm>
            <a:off x="381000" y="2659340"/>
            <a:ext cx="1826957" cy="261610"/>
          </a:xfrm>
          <a:prstGeom prst="rect">
            <a:avLst/>
          </a:prstGeom>
          <a:noFill/>
        </p:spPr>
        <p:txBody>
          <a:bodyPr wrap="none" lIns="72000" rIns="72000" rtlCol="0">
            <a:spAutoFit/>
          </a:bodyPr>
          <a:lstStyle/>
          <a:p>
            <a:r>
              <a:rPr lang="en-US" sz="1100" b="1" dirty="0"/>
              <a:t>Night Vision Camera Module</a:t>
            </a:r>
          </a:p>
        </p:txBody>
      </p:sp>
      <p:sp>
        <p:nvSpPr>
          <p:cNvPr id="30" name="Rectangle 29"/>
          <p:cNvSpPr/>
          <p:nvPr/>
        </p:nvSpPr>
        <p:spPr>
          <a:xfrm>
            <a:off x="4468910" y="3767669"/>
            <a:ext cx="1854476" cy="406245"/>
          </a:xfrm>
          <a:prstGeom prst="rect">
            <a:avLst/>
          </a:prstGeom>
          <a:solidFill>
            <a:srgbClr val="707C8A"/>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spc="20" dirty="0">
                <a:solidFill>
                  <a:schemeClr val="bg1"/>
                </a:solidFill>
              </a:rPr>
              <a:t>Supplier: Autoliv</a:t>
            </a:r>
          </a:p>
          <a:p>
            <a:r>
              <a:rPr lang="en-US" sz="1000" b="1" spc="20" dirty="0">
                <a:solidFill>
                  <a:schemeClr val="bg1"/>
                </a:solidFill>
              </a:rPr>
              <a:t>Applications: Night Vision</a:t>
            </a:r>
          </a:p>
        </p:txBody>
      </p:sp>
      <p:sp>
        <p:nvSpPr>
          <p:cNvPr id="31" name="TextBox 30"/>
          <p:cNvSpPr txBox="1"/>
          <p:nvPr/>
        </p:nvSpPr>
        <p:spPr>
          <a:xfrm>
            <a:off x="4553812" y="3552946"/>
            <a:ext cx="1610551" cy="261610"/>
          </a:xfrm>
          <a:prstGeom prst="rect">
            <a:avLst/>
          </a:prstGeom>
          <a:noFill/>
        </p:spPr>
        <p:txBody>
          <a:bodyPr wrap="none" lIns="72000" rIns="72000" rtlCol="0">
            <a:spAutoFit/>
          </a:bodyPr>
          <a:lstStyle/>
          <a:p>
            <a:r>
              <a:rPr lang="en-US" sz="1100" b="1" dirty="0"/>
              <a:t>Night Vision Control Unit</a:t>
            </a:r>
          </a:p>
        </p:txBody>
      </p:sp>
      <p:cxnSp>
        <p:nvCxnSpPr>
          <p:cNvPr id="32" name="Straight Arrow Connector 31"/>
          <p:cNvCxnSpPr>
            <a:endCxn id="24" idx="3"/>
          </p:cNvCxnSpPr>
          <p:nvPr/>
        </p:nvCxnSpPr>
        <p:spPr>
          <a:xfrm flipH="1">
            <a:off x="2069499" y="3558884"/>
            <a:ext cx="448387" cy="130805"/>
          </a:xfrm>
          <a:prstGeom prst="straightConnector1">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31" idx="0"/>
          </p:cNvCxnSpPr>
          <p:nvPr/>
        </p:nvCxnSpPr>
        <p:spPr>
          <a:xfrm>
            <a:off x="4126456" y="2581396"/>
            <a:ext cx="1232632" cy="971550"/>
          </a:xfrm>
          <a:prstGeom prst="straightConnector1">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endCxn id="28" idx="2"/>
          </p:cNvCxnSpPr>
          <p:nvPr/>
        </p:nvCxnSpPr>
        <p:spPr>
          <a:xfrm rot="10800000">
            <a:off x="1370316" y="3274370"/>
            <a:ext cx="990670" cy="171450"/>
          </a:xfrm>
          <a:prstGeom prst="bentConnector2">
            <a:avLst/>
          </a:prstGeom>
          <a:ln w="19050">
            <a:solidFill>
              <a:srgbClr val="707C8A"/>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05452" y="1028700"/>
            <a:ext cx="1750800" cy="553998"/>
          </a:xfrm>
          <a:prstGeom prst="rect">
            <a:avLst/>
          </a:prstGeom>
          <a:noFill/>
          <a:ln>
            <a:solidFill>
              <a:schemeClr val="tx1"/>
            </a:solidFill>
          </a:ln>
        </p:spPr>
        <p:txBody>
          <a:bodyPr wrap="none" rtlCol="0">
            <a:spAutoFit/>
          </a:bodyPr>
          <a:lstStyle/>
          <a:p>
            <a:r>
              <a:rPr lang="en-US" sz="1000" dirty="0"/>
              <a:t>TSR – Traffic Sign Recognition</a:t>
            </a:r>
          </a:p>
          <a:p>
            <a:r>
              <a:rPr lang="en-US" sz="1000" dirty="0"/>
              <a:t>HBC – High Beam Control</a:t>
            </a:r>
          </a:p>
          <a:p>
            <a:r>
              <a:rPr lang="en-US" sz="1000" dirty="0"/>
              <a:t>ACC – Adaptive Cruise Control</a:t>
            </a:r>
          </a:p>
        </p:txBody>
      </p:sp>
    </p:spTree>
    <p:extLst>
      <p:ext uri="{BB962C8B-B14F-4D97-AF65-F5344CB8AC3E}">
        <p14:creationId xmlns:p14="http://schemas.microsoft.com/office/powerpoint/2010/main" val="151409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41"/>
            <a:ext cx="8229600" cy="857250"/>
          </a:xfrm>
        </p:spPr>
        <p:txBody>
          <a:bodyPr/>
          <a:lstStyle/>
          <a:p>
            <a:r>
              <a:rPr lang="en-US" dirty="0"/>
              <a:t>Calibration is critical!</a:t>
            </a:r>
          </a:p>
        </p:txBody>
      </p:sp>
      <p:sp>
        <p:nvSpPr>
          <p:cNvPr id="3" name="Content Placeholder 2"/>
          <p:cNvSpPr>
            <a:spLocks noGrp="1"/>
          </p:cNvSpPr>
          <p:nvPr>
            <p:ph idx="1"/>
          </p:nvPr>
        </p:nvSpPr>
        <p:spPr>
          <a:xfrm>
            <a:off x="685800" y="757238"/>
            <a:ext cx="7772400" cy="1371600"/>
          </a:xfrm>
        </p:spPr>
        <p:txBody>
          <a:bodyPr>
            <a:normAutofit fontScale="77500" lnSpcReduction="20000"/>
          </a:bodyPr>
          <a:lstStyle/>
          <a:p>
            <a:pPr marL="0" indent="0">
              <a:buNone/>
            </a:pPr>
            <a:r>
              <a:rPr lang="en-US" dirty="0"/>
              <a:t>Example: The Subaru </a:t>
            </a:r>
            <a:r>
              <a:rPr lang="en-US" dirty="0" err="1"/>
              <a:t>EyeSight</a:t>
            </a:r>
            <a:r>
              <a:rPr lang="en-US" dirty="0"/>
              <a:t> system divides the printed patterns on the random chart into about a thousand sections and measures the distance to each section</a:t>
            </a:r>
          </a:p>
        </p:txBody>
      </p:sp>
      <p:pic>
        <p:nvPicPr>
          <p:cNvPr id="6" name="Picture 2"/>
          <p:cNvPicPr>
            <a:picLocks noChangeAspect="1" noChangeArrowheads="1"/>
          </p:cNvPicPr>
          <p:nvPr/>
        </p:nvPicPr>
        <p:blipFill>
          <a:blip r:embed="rId3"/>
          <a:srcRect/>
          <a:stretch>
            <a:fillRect/>
          </a:stretch>
        </p:blipFill>
        <p:spPr bwMode="auto">
          <a:xfrm>
            <a:off x="1438275" y="2112419"/>
            <a:ext cx="5219700" cy="2979903"/>
          </a:xfrm>
          <a:prstGeom prst="rect">
            <a:avLst/>
          </a:prstGeom>
          <a:noFill/>
          <a:ln w="9525">
            <a:noFill/>
            <a:miter lim="800000"/>
            <a:headEnd/>
            <a:tailEnd/>
          </a:ln>
        </p:spPr>
      </p:pic>
    </p:spTree>
    <p:extLst>
      <p:ext uri="{BB962C8B-B14F-4D97-AF65-F5344CB8AC3E}">
        <p14:creationId xmlns:p14="http://schemas.microsoft.com/office/powerpoint/2010/main" val="60222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Government wants to help…</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DBFC3B-CC32-4FC6-8118-80BDCA79AC6E}" type="slidenum">
              <a:rPr lang="en-US" smtClean="0"/>
              <a:t>43</a:t>
            </a:fld>
            <a:endParaRPr lang="en-US"/>
          </a:p>
        </p:txBody>
      </p:sp>
    </p:spTree>
    <p:extLst>
      <p:ext uri="{BB962C8B-B14F-4D97-AF65-F5344CB8AC3E}">
        <p14:creationId xmlns:p14="http://schemas.microsoft.com/office/powerpoint/2010/main" val="1614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93" y="28575"/>
            <a:ext cx="8499707" cy="514350"/>
          </a:xfrm>
        </p:spPr>
        <p:txBody>
          <a:bodyPr>
            <a:noAutofit/>
          </a:bodyPr>
          <a:lstStyle/>
          <a:p>
            <a:r>
              <a:rPr lang="en-US" sz="3600" dirty="0"/>
              <a:t>The ITS Connected Vehicle (V2V/V2X)</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2332" y="807244"/>
            <a:ext cx="4632631" cy="2818590"/>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5105400" y="814388"/>
            <a:ext cx="3867150" cy="3357562"/>
          </a:xfrm>
        </p:spPr>
        <p:txBody>
          <a:bodyPr>
            <a:normAutofit fontScale="55000" lnSpcReduction="20000"/>
          </a:bodyPr>
          <a:lstStyle/>
          <a:p>
            <a:r>
              <a:rPr lang="en-US" dirty="0"/>
              <a:t>5.9 GHz two-way radio and GPS-based technology</a:t>
            </a:r>
          </a:p>
          <a:p>
            <a:r>
              <a:rPr lang="en-US" dirty="0"/>
              <a:t>Also called Dedicated Short Range Communications (DSRC)</a:t>
            </a:r>
          </a:p>
          <a:p>
            <a:r>
              <a:rPr lang="en-US" dirty="0"/>
              <a:t>Allows a vehicle to “see” other vehicles beyond the range of radar, cameras and other sensors</a:t>
            </a:r>
          </a:p>
          <a:p>
            <a:pPr lvl="1"/>
            <a:r>
              <a:rPr lang="en-US" dirty="0"/>
              <a:t>Enhances existing ADAS</a:t>
            </a:r>
          </a:p>
          <a:p>
            <a:pPr lvl="1"/>
            <a:r>
              <a:rPr lang="en-US" dirty="0"/>
              <a:t>Allows low cost vehicles to have ADAS features</a:t>
            </a:r>
          </a:p>
          <a:p>
            <a:r>
              <a:rPr lang="en-US" dirty="0"/>
              <a:t>Projected by NHTSA to help in 80% of non-impaired crashes</a:t>
            </a:r>
          </a:p>
          <a:p>
            <a:r>
              <a:rPr lang="en-US" dirty="0"/>
              <a:t>Great potential for aftermarket retro-fit</a:t>
            </a:r>
          </a:p>
          <a:p>
            <a:endParaRPr lang="en-US" dirty="0"/>
          </a:p>
        </p:txBody>
      </p:sp>
      <p:sp>
        <p:nvSpPr>
          <p:cNvPr id="7" name="TextBox 6"/>
          <p:cNvSpPr txBox="1"/>
          <p:nvPr/>
        </p:nvSpPr>
        <p:spPr>
          <a:xfrm>
            <a:off x="329968" y="3829051"/>
            <a:ext cx="4400550" cy="923330"/>
          </a:xfrm>
          <a:prstGeom prst="rect">
            <a:avLst/>
          </a:prstGeom>
          <a:noFill/>
        </p:spPr>
        <p:txBody>
          <a:bodyPr wrap="square" rtlCol="0">
            <a:spAutoFit/>
          </a:bodyPr>
          <a:lstStyle/>
          <a:p>
            <a:r>
              <a:rPr lang="en-US" dirty="0"/>
              <a:t>Connected Vehicle as defined by the US Department of Transportation (DOT) Joint Program Office (JPO)</a:t>
            </a:r>
          </a:p>
        </p:txBody>
      </p:sp>
    </p:spTree>
    <p:extLst>
      <p:ext uri="{BB962C8B-B14F-4D97-AF65-F5344CB8AC3E}">
        <p14:creationId xmlns:p14="http://schemas.microsoft.com/office/powerpoint/2010/main" val="392556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normAutofit fontScale="90000"/>
          </a:bodyPr>
          <a:lstStyle/>
          <a:p>
            <a:r>
              <a:rPr lang="en-US" dirty="0"/>
              <a:t>NHTSA’s Proposed V2V Mandate</a:t>
            </a:r>
          </a:p>
        </p:txBody>
      </p:sp>
      <p:sp>
        <p:nvSpPr>
          <p:cNvPr id="3" name="Content Placeholder 2"/>
          <p:cNvSpPr>
            <a:spLocks noGrp="1"/>
          </p:cNvSpPr>
          <p:nvPr>
            <p:ph idx="1"/>
          </p:nvPr>
        </p:nvSpPr>
        <p:spPr/>
        <p:txBody>
          <a:bodyPr>
            <a:normAutofit fontScale="62500" lnSpcReduction="20000"/>
          </a:bodyPr>
          <a:lstStyle/>
          <a:p>
            <a:r>
              <a:rPr lang="en-US" dirty="0"/>
              <a:t>NHTSA’s V2V Notice of Proposed Rule Making (NPRM) that will require DSRC technology on all light vehicles sold in the US was officially released in January 2017</a:t>
            </a:r>
          </a:p>
          <a:p>
            <a:endParaRPr lang="en-US" dirty="0"/>
          </a:p>
          <a:p>
            <a:r>
              <a:rPr lang="en-US" dirty="0"/>
              <a:t>The V2V systems must be able to:</a:t>
            </a:r>
          </a:p>
          <a:p>
            <a:pPr lvl="1"/>
            <a:r>
              <a:rPr lang="en-US" dirty="0"/>
              <a:t>Transmit and receive the standard Basic Safety Message (BSM) to and from surrounding vehicles</a:t>
            </a:r>
          </a:p>
          <a:p>
            <a:pPr lvl="1"/>
            <a:r>
              <a:rPr lang="en-US" dirty="0"/>
              <a:t>Receive Over-the-air (OTA) software and security certificate updates</a:t>
            </a:r>
          </a:p>
          <a:p>
            <a:pPr lvl="1"/>
            <a:endParaRPr lang="en-US" dirty="0"/>
          </a:p>
          <a:p>
            <a:r>
              <a:rPr lang="en-US" dirty="0"/>
              <a:t>MEMA is currently working with members on comments for submission to NHTSA</a:t>
            </a:r>
          </a:p>
        </p:txBody>
      </p:sp>
      <p:sp>
        <p:nvSpPr>
          <p:cNvPr id="4" name="Slide Number Placeholder 3"/>
          <p:cNvSpPr>
            <a:spLocks noGrp="1"/>
          </p:cNvSpPr>
          <p:nvPr>
            <p:ph type="sldNum" sz="quarter" idx="11"/>
          </p:nvPr>
        </p:nvSpPr>
        <p:spPr/>
        <p:txBody>
          <a:bodyPr/>
          <a:lstStyle/>
          <a:p>
            <a:fld id="{96DBFC3B-CC32-4FC6-8118-80BDCA79AC6E}" type="slidenum">
              <a:rPr lang="en-US" smtClean="0"/>
              <a:pPr/>
              <a:t>45</a:t>
            </a:fld>
            <a:endParaRPr lang="en-US" dirty="0"/>
          </a:p>
        </p:txBody>
      </p:sp>
    </p:spTree>
    <p:extLst>
      <p:ext uri="{BB962C8B-B14F-4D97-AF65-F5344CB8AC3E}">
        <p14:creationId xmlns:p14="http://schemas.microsoft.com/office/powerpoint/2010/main" val="29706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normAutofit/>
          </a:bodyPr>
          <a:lstStyle/>
          <a:p>
            <a:r>
              <a:rPr lang="en-US" dirty="0"/>
              <a:t>NHTSA V2V Phase-in Timing</a:t>
            </a:r>
          </a:p>
        </p:txBody>
      </p:sp>
      <p:sp>
        <p:nvSpPr>
          <p:cNvPr id="3" name="Content Placeholder 2"/>
          <p:cNvSpPr>
            <a:spLocks noGrp="1"/>
          </p:cNvSpPr>
          <p:nvPr>
            <p:ph idx="1"/>
          </p:nvPr>
        </p:nvSpPr>
        <p:spPr/>
        <p:txBody>
          <a:bodyPr>
            <a:normAutofit/>
          </a:bodyPr>
          <a:lstStyle/>
          <a:p>
            <a:r>
              <a:rPr lang="en-US" sz="2400" dirty="0"/>
              <a:t>Proposed phase-in begins 2 years after final rule</a:t>
            </a:r>
          </a:p>
          <a:p>
            <a:r>
              <a:rPr lang="en-US" sz="2400" dirty="0"/>
              <a:t>50% of new light vehicles (&lt;10K GVWR) required to be equipped by the end of year 3</a:t>
            </a:r>
          </a:p>
          <a:p>
            <a:r>
              <a:rPr lang="en-US" sz="2400" dirty="0"/>
              <a:t>75% by the end of year 4</a:t>
            </a:r>
          </a:p>
          <a:p>
            <a:r>
              <a:rPr lang="en-US" sz="2400" dirty="0"/>
              <a:t>100% by end of year 5</a:t>
            </a:r>
          </a:p>
          <a:p>
            <a:r>
              <a:rPr lang="en-US" sz="2400" dirty="0"/>
              <a:t>If the rule is adopted in 2019, the phase-in would begin in 2021 and all light vehicles would need to comply in 2023</a:t>
            </a:r>
          </a:p>
        </p:txBody>
      </p:sp>
      <p:sp>
        <p:nvSpPr>
          <p:cNvPr id="4" name="Slide Number Placeholder 3"/>
          <p:cNvSpPr>
            <a:spLocks noGrp="1"/>
          </p:cNvSpPr>
          <p:nvPr>
            <p:ph type="sldNum" sz="quarter" idx="11"/>
          </p:nvPr>
        </p:nvSpPr>
        <p:spPr/>
        <p:txBody>
          <a:bodyPr/>
          <a:lstStyle/>
          <a:p>
            <a:fld id="{96DBFC3B-CC32-4FC6-8118-80BDCA79AC6E}" type="slidenum">
              <a:rPr lang="en-US" smtClean="0"/>
              <a:pPr/>
              <a:t>46</a:t>
            </a:fld>
            <a:endParaRPr lang="en-US" dirty="0"/>
          </a:p>
        </p:txBody>
      </p:sp>
    </p:spTree>
    <p:extLst>
      <p:ext uri="{BB962C8B-B14F-4D97-AF65-F5344CB8AC3E}">
        <p14:creationId xmlns:p14="http://schemas.microsoft.com/office/powerpoint/2010/main" val="16094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47</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1055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94014"/>
            <a:ext cx="3581400" cy="413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324976"/>
            <a:ext cx="5133975"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66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 where’s the self-driving car?</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DBFC3B-CC32-4FC6-8118-80BDCA79AC6E}" type="slidenum">
              <a:rPr lang="en-US" smtClean="0"/>
              <a:t>48</a:t>
            </a:fld>
            <a:endParaRPr lang="en-US"/>
          </a:p>
        </p:txBody>
      </p:sp>
    </p:spTree>
    <p:extLst>
      <p:ext uri="{BB962C8B-B14F-4D97-AF65-F5344CB8AC3E}">
        <p14:creationId xmlns:p14="http://schemas.microsoft.com/office/powerpoint/2010/main" val="1179126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704619B-9823-F845-874B-2390AC991BC7}" type="slidenum">
              <a:rPr lang="en-US" smtClean="0">
                <a:solidFill>
                  <a:srgbClr val="FFFFFF"/>
                </a:solidFill>
              </a:rPr>
              <a:pPr/>
              <a:t>49</a:t>
            </a:fld>
            <a:endParaRPr lang="en-US">
              <a:solidFill>
                <a:srgbClr val="FFFFFF"/>
              </a:solidFill>
            </a:endParaRPr>
          </a:p>
        </p:txBody>
      </p:sp>
      <p:sp>
        <p:nvSpPr>
          <p:cNvPr id="3" name="Rounded Rectangle 2"/>
          <p:cNvSpPr/>
          <p:nvPr/>
        </p:nvSpPr>
        <p:spPr>
          <a:xfrm>
            <a:off x="3475039" y="1888476"/>
            <a:ext cx="3954273" cy="933197"/>
          </a:xfrm>
          <a:prstGeom prst="roundRect">
            <a:avLst/>
          </a:prstGeom>
          <a:solidFill>
            <a:schemeClr val="bg1">
              <a:lumMod val="50000"/>
              <a:alpha val="16000"/>
            </a:schemeClr>
          </a:solidFill>
          <a:ln w="25400" cap="flat" cmpd="sng" algn="ctr">
            <a:noFill/>
            <a:prstDash val="solid"/>
          </a:ln>
          <a:effectLst/>
        </p:spPr>
        <p:txBody>
          <a:bodyPr rtlCol="0" anchor="ctr"/>
          <a:lstStyle/>
          <a:p>
            <a:pPr algn="ctr">
              <a:defRPr/>
            </a:pPr>
            <a:endParaRPr lang="en-US" sz="2000" dirty="0">
              <a:solidFill>
                <a:schemeClr val="bg1"/>
              </a:solidFill>
              <a:latin typeface="Calibri"/>
            </a:endParaRPr>
          </a:p>
        </p:txBody>
      </p:sp>
      <p:sp>
        <p:nvSpPr>
          <p:cNvPr id="4" name="Rounded Rectangle 3"/>
          <p:cNvSpPr/>
          <p:nvPr/>
        </p:nvSpPr>
        <p:spPr>
          <a:xfrm>
            <a:off x="1798639" y="2821673"/>
            <a:ext cx="3954273" cy="946404"/>
          </a:xfrm>
          <a:prstGeom prst="roundRect">
            <a:avLst/>
          </a:prstGeom>
          <a:solidFill>
            <a:schemeClr val="bg1">
              <a:lumMod val="50000"/>
              <a:alpha val="16000"/>
            </a:schemeClr>
          </a:solidFill>
          <a:ln w="25400" cap="flat" cmpd="sng" algn="ctr">
            <a:noFill/>
            <a:prstDash val="solid"/>
          </a:ln>
          <a:effectLst/>
        </p:spPr>
        <p:txBody>
          <a:bodyPr rtlCol="0" anchor="ctr"/>
          <a:lstStyle/>
          <a:p>
            <a:pPr algn="ctr">
              <a:defRPr/>
            </a:pPr>
            <a:endParaRPr lang="en-US" sz="2000" dirty="0">
              <a:solidFill>
                <a:schemeClr val="bg1"/>
              </a:solidFill>
              <a:latin typeface="Calibri"/>
            </a:endParaRPr>
          </a:p>
        </p:txBody>
      </p:sp>
      <p:sp>
        <p:nvSpPr>
          <p:cNvPr id="5" name="Rounded Rectangle 4"/>
          <p:cNvSpPr/>
          <p:nvPr/>
        </p:nvSpPr>
        <p:spPr>
          <a:xfrm>
            <a:off x="739966" y="3768076"/>
            <a:ext cx="3954273" cy="787653"/>
          </a:xfrm>
          <a:prstGeom prst="roundRect">
            <a:avLst/>
          </a:prstGeom>
          <a:solidFill>
            <a:schemeClr val="bg1">
              <a:lumMod val="50000"/>
              <a:alpha val="16000"/>
            </a:schemeClr>
          </a:solidFill>
          <a:ln w="25400" cap="flat" cmpd="sng" algn="ctr">
            <a:noFill/>
            <a:prstDash val="solid"/>
          </a:ln>
          <a:effectLst/>
        </p:spPr>
        <p:txBody>
          <a:bodyPr rtlCol="0" anchor="ctr"/>
          <a:lstStyle/>
          <a:p>
            <a:pPr algn="ctr">
              <a:defRPr/>
            </a:pPr>
            <a:endParaRPr lang="en-US" sz="2000" dirty="0">
              <a:solidFill>
                <a:schemeClr val="bg1"/>
              </a:solidFill>
              <a:latin typeface="Calibri"/>
            </a:endParaRPr>
          </a:p>
        </p:txBody>
      </p:sp>
      <p:sp>
        <p:nvSpPr>
          <p:cNvPr id="6" name="Rounded Rectangle 5"/>
          <p:cNvSpPr/>
          <p:nvPr/>
        </p:nvSpPr>
        <p:spPr>
          <a:xfrm>
            <a:off x="6370638" y="1014028"/>
            <a:ext cx="2649442" cy="874448"/>
          </a:xfrm>
          <a:prstGeom prst="roundRect">
            <a:avLst/>
          </a:prstGeom>
          <a:solidFill>
            <a:srgbClr val="FFC000">
              <a:alpha val="39000"/>
            </a:srgbClr>
          </a:solidFill>
          <a:ln w="25400" cap="flat" cmpd="sng" algn="ctr">
            <a:noFill/>
            <a:prstDash val="solid"/>
          </a:ln>
          <a:effectLst/>
        </p:spPr>
        <p:txBody>
          <a:bodyPr rtlCol="0" anchor="ctr"/>
          <a:lstStyle/>
          <a:p>
            <a:pPr algn="ctr">
              <a:defRPr/>
            </a:pPr>
            <a:endParaRPr lang="en-US" sz="2000" dirty="0">
              <a:latin typeface="Calibri"/>
            </a:endParaRPr>
          </a:p>
        </p:txBody>
      </p:sp>
      <p:sp>
        <p:nvSpPr>
          <p:cNvPr id="7" name="Text Box 4"/>
          <p:cNvSpPr txBox="1">
            <a:spLocks noChangeArrowheads="1"/>
          </p:cNvSpPr>
          <p:nvPr/>
        </p:nvSpPr>
        <p:spPr bwMode="auto">
          <a:xfrm>
            <a:off x="76200" y="1412479"/>
            <a:ext cx="2362775" cy="289310"/>
          </a:xfrm>
          <a:prstGeom prst="rect">
            <a:avLst/>
          </a:prstGeom>
          <a:noFill/>
          <a:ln w="9525">
            <a:noFill/>
            <a:miter lim="800000"/>
            <a:headEnd/>
            <a:tailEnd/>
          </a:ln>
        </p:spPr>
        <p:txBody>
          <a:bodyPr wrap="square" lIns="45720" rIns="45720">
            <a:spAutoFit/>
          </a:bodyPr>
          <a:lstStyle/>
          <a:p>
            <a:pPr marL="346075" indent="-346075">
              <a:lnSpc>
                <a:spcPct val="80000"/>
              </a:lnSpc>
              <a:defRPr/>
            </a:pPr>
            <a:r>
              <a:rPr lang="en-US" sz="1600" b="1" dirty="0"/>
              <a:t>L4: Full Self-driving</a:t>
            </a:r>
          </a:p>
        </p:txBody>
      </p:sp>
      <p:sp>
        <p:nvSpPr>
          <p:cNvPr id="8" name="Text Box 4"/>
          <p:cNvSpPr txBox="1">
            <a:spLocks noChangeArrowheads="1"/>
          </p:cNvSpPr>
          <p:nvPr/>
        </p:nvSpPr>
        <p:spPr bwMode="auto">
          <a:xfrm>
            <a:off x="76200" y="2172717"/>
            <a:ext cx="1905000" cy="486287"/>
          </a:xfrm>
          <a:prstGeom prst="rect">
            <a:avLst/>
          </a:prstGeom>
          <a:noFill/>
          <a:ln w="9525">
            <a:noFill/>
            <a:miter lim="800000"/>
            <a:headEnd/>
            <a:tailEnd/>
          </a:ln>
        </p:spPr>
        <p:txBody>
          <a:bodyPr wrap="square" lIns="45720" rIns="45720">
            <a:spAutoFit/>
          </a:bodyPr>
          <a:lstStyle/>
          <a:p>
            <a:pPr marL="346075" indent="-346075">
              <a:lnSpc>
                <a:spcPct val="80000"/>
              </a:lnSpc>
              <a:defRPr/>
            </a:pPr>
            <a:r>
              <a:rPr lang="en-US" sz="1600" b="1" dirty="0">
                <a:solidFill>
                  <a:srgbClr val="000000"/>
                </a:solidFill>
              </a:rPr>
              <a:t>L3: Limited</a:t>
            </a:r>
          </a:p>
          <a:p>
            <a:pPr marL="346075" indent="-346075">
              <a:lnSpc>
                <a:spcPct val="80000"/>
              </a:lnSpc>
              <a:defRPr/>
            </a:pPr>
            <a:r>
              <a:rPr lang="en-US" sz="1600" b="1" dirty="0">
                <a:solidFill>
                  <a:srgbClr val="000000"/>
                </a:solidFill>
              </a:rPr>
              <a:t>	 Self-driving</a:t>
            </a:r>
          </a:p>
        </p:txBody>
      </p:sp>
      <p:sp>
        <p:nvSpPr>
          <p:cNvPr id="9" name="Text Box 6"/>
          <p:cNvSpPr txBox="1">
            <a:spLocks noChangeArrowheads="1"/>
          </p:cNvSpPr>
          <p:nvPr/>
        </p:nvSpPr>
        <p:spPr bwMode="auto">
          <a:xfrm>
            <a:off x="1119590" y="3981794"/>
            <a:ext cx="3498449" cy="286232"/>
          </a:xfrm>
          <a:prstGeom prst="rect">
            <a:avLst/>
          </a:prstGeom>
          <a:noFill/>
          <a:ln w="28575">
            <a:noFill/>
            <a:miter lim="800000"/>
            <a:headEnd/>
            <a:tailEnd/>
          </a:ln>
        </p:spPr>
        <p:txBody>
          <a:bodyPr wrap="square" lIns="45720" rIns="45720">
            <a:spAutoFit/>
          </a:bodyPr>
          <a:lstStyle/>
          <a:p>
            <a:pPr>
              <a:lnSpc>
                <a:spcPct val="90000"/>
              </a:lnSpc>
              <a:defRPr/>
            </a:pPr>
            <a:r>
              <a:rPr lang="en-US" sz="1400" b="1" dirty="0">
                <a:solidFill>
                  <a:srgbClr val="000000"/>
                </a:solidFill>
              </a:rPr>
              <a:t>Autonomous Braking</a:t>
            </a:r>
          </a:p>
        </p:txBody>
      </p:sp>
      <p:sp>
        <p:nvSpPr>
          <p:cNvPr id="10" name="Text Box 6"/>
          <p:cNvSpPr txBox="1">
            <a:spLocks noChangeArrowheads="1"/>
          </p:cNvSpPr>
          <p:nvPr/>
        </p:nvSpPr>
        <p:spPr bwMode="auto">
          <a:xfrm>
            <a:off x="2515176" y="2955530"/>
            <a:ext cx="2083981" cy="286232"/>
          </a:xfrm>
          <a:prstGeom prst="rect">
            <a:avLst/>
          </a:prstGeom>
          <a:noFill/>
          <a:ln w="28575">
            <a:noFill/>
            <a:miter lim="800000"/>
            <a:headEnd/>
            <a:tailEnd/>
          </a:ln>
        </p:spPr>
        <p:txBody>
          <a:bodyPr wrap="square" lIns="45720" rIns="45720">
            <a:spAutoFit/>
          </a:bodyPr>
          <a:lstStyle/>
          <a:p>
            <a:pPr>
              <a:lnSpc>
                <a:spcPct val="90000"/>
              </a:lnSpc>
              <a:defRPr/>
            </a:pPr>
            <a:r>
              <a:rPr lang="en-US" sz="1400" b="1" dirty="0">
                <a:solidFill>
                  <a:srgbClr val="000000"/>
                </a:solidFill>
              </a:rPr>
              <a:t>Park Assist</a:t>
            </a:r>
          </a:p>
        </p:txBody>
      </p:sp>
      <p:sp>
        <p:nvSpPr>
          <p:cNvPr id="11" name="Text Box 6"/>
          <p:cNvSpPr txBox="1">
            <a:spLocks noChangeArrowheads="1"/>
          </p:cNvSpPr>
          <p:nvPr/>
        </p:nvSpPr>
        <p:spPr bwMode="auto">
          <a:xfrm>
            <a:off x="6370639" y="1371601"/>
            <a:ext cx="2851461" cy="480131"/>
          </a:xfrm>
          <a:prstGeom prst="rect">
            <a:avLst/>
          </a:prstGeom>
          <a:noFill/>
          <a:ln w="28575">
            <a:noFill/>
            <a:miter lim="800000"/>
            <a:headEnd/>
            <a:tailEnd/>
          </a:ln>
        </p:spPr>
        <p:txBody>
          <a:bodyPr wrap="square" lIns="45720" rIns="45720">
            <a:spAutoFit/>
          </a:bodyPr>
          <a:lstStyle/>
          <a:p>
            <a:pPr>
              <a:lnSpc>
                <a:spcPct val="90000"/>
              </a:lnSpc>
              <a:defRPr/>
            </a:pPr>
            <a:r>
              <a:rPr lang="en-US" sz="1400" b="1" dirty="0"/>
              <a:t>Self-Driving &amp; </a:t>
            </a:r>
          </a:p>
          <a:p>
            <a:pPr>
              <a:lnSpc>
                <a:spcPct val="90000"/>
              </a:lnSpc>
              <a:defRPr/>
            </a:pPr>
            <a:r>
              <a:rPr lang="en-US" sz="1400" b="1" dirty="0"/>
              <a:t>Human-Driven Car</a:t>
            </a:r>
          </a:p>
        </p:txBody>
      </p:sp>
      <p:sp>
        <p:nvSpPr>
          <p:cNvPr id="12" name="Text Box 6"/>
          <p:cNvSpPr txBox="1">
            <a:spLocks noChangeArrowheads="1"/>
          </p:cNvSpPr>
          <p:nvPr/>
        </p:nvSpPr>
        <p:spPr bwMode="auto">
          <a:xfrm>
            <a:off x="6370638" y="1069580"/>
            <a:ext cx="2649442" cy="286232"/>
          </a:xfrm>
          <a:prstGeom prst="rect">
            <a:avLst/>
          </a:prstGeom>
          <a:noFill/>
          <a:ln w="28575">
            <a:noFill/>
            <a:miter lim="800000"/>
            <a:headEnd/>
            <a:tailEnd/>
          </a:ln>
        </p:spPr>
        <p:txBody>
          <a:bodyPr wrap="square" lIns="45720" rIns="45720">
            <a:spAutoFit/>
          </a:bodyPr>
          <a:lstStyle/>
          <a:p>
            <a:pPr>
              <a:lnSpc>
                <a:spcPct val="90000"/>
              </a:lnSpc>
              <a:defRPr/>
            </a:pPr>
            <a:r>
              <a:rPr lang="en-US" sz="1400" b="1" dirty="0"/>
              <a:t>Self-Driving Car Only</a:t>
            </a:r>
          </a:p>
        </p:txBody>
      </p:sp>
      <p:sp>
        <p:nvSpPr>
          <p:cNvPr id="13" name="Line 2"/>
          <p:cNvSpPr>
            <a:spLocks noChangeShapeType="1"/>
          </p:cNvSpPr>
          <p:nvPr/>
        </p:nvSpPr>
        <p:spPr bwMode="auto">
          <a:xfrm>
            <a:off x="704367" y="4543991"/>
            <a:ext cx="8101018" cy="0"/>
          </a:xfrm>
          <a:prstGeom prst="line">
            <a:avLst/>
          </a:prstGeom>
          <a:noFill/>
          <a:ln w="28575">
            <a:solidFill>
              <a:srgbClr val="003366"/>
            </a:solidFill>
            <a:round/>
            <a:headEnd/>
            <a:tailEnd type="triangle" w="med" len="med"/>
          </a:ln>
        </p:spPr>
        <p:txBody>
          <a:bodyPr/>
          <a:lstStyle/>
          <a:p>
            <a:pPr>
              <a:defRPr/>
            </a:pPr>
            <a:endParaRPr lang="en-US" sz="700" dirty="0">
              <a:solidFill>
                <a:srgbClr val="000000"/>
              </a:solidFill>
            </a:endParaRPr>
          </a:p>
        </p:txBody>
      </p:sp>
      <p:sp>
        <p:nvSpPr>
          <p:cNvPr id="14" name="Text Box 4"/>
          <p:cNvSpPr txBox="1">
            <a:spLocks noChangeArrowheads="1"/>
          </p:cNvSpPr>
          <p:nvPr/>
        </p:nvSpPr>
        <p:spPr bwMode="auto">
          <a:xfrm>
            <a:off x="76200" y="3126980"/>
            <a:ext cx="1828800" cy="486287"/>
          </a:xfrm>
          <a:prstGeom prst="rect">
            <a:avLst/>
          </a:prstGeom>
          <a:noFill/>
          <a:ln w="9525">
            <a:noFill/>
            <a:miter lim="800000"/>
            <a:headEnd/>
            <a:tailEnd/>
          </a:ln>
        </p:spPr>
        <p:txBody>
          <a:bodyPr wrap="square" lIns="45720" rIns="45720">
            <a:spAutoFit/>
          </a:bodyPr>
          <a:lstStyle/>
          <a:p>
            <a:pPr marL="395288" indent="-395288">
              <a:lnSpc>
                <a:spcPct val="80000"/>
              </a:lnSpc>
              <a:defRPr/>
            </a:pPr>
            <a:r>
              <a:rPr lang="en-US" sz="1600" b="1" dirty="0">
                <a:solidFill>
                  <a:srgbClr val="000000"/>
                </a:solidFill>
              </a:rPr>
              <a:t>L2:  Partial    Autonomy </a:t>
            </a:r>
          </a:p>
        </p:txBody>
      </p:sp>
      <p:sp>
        <p:nvSpPr>
          <p:cNvPr id="15" name="Text Box 6"/>
          <p:cNvSpPr txBox="1">
            <a:spLocks noChangeArrowheads="1"/>
          </p:cNvSpPr>
          <p:nvPr/>
        </p:nvSpPr>
        <p:spPr bwMode="auto">
          <a:xfrm>
            <a:off x="3944648" y="2340806"/>
            <a:ext cx="2273590" cy="286232"/>
          </a:xfrm>
          <a:prstGeom prst="rect">
            <a:avLst/>
          </a:prstGeom>
          <a:noFill/>
          <a:ln w="28575">
            <a:noFill/>
            <a:miter lim="800000"/>
            <a:headEnd/>
            <a:tailEnd/>
          </a:ln>
        </p:spPr>
        <p:txBody>
          <a:bodyPr wrap="square" lIns="45720" rIns="45720">
            <a:spAutoFit/>
          </a:bodyPr>
          <a:lstStyle/>
          <a:p>
            <a:pPr>
              <a:lnSpc>
                <a:spcPct val="90000"/>
              </a:lnSpc>
              <a:defRPr/>
            </a:pPr>
            <a:r>
              <a:rPr lang="en-US" sz="1400" b="1" dirty="0">
                <a:solidFill>
                  <a:srgbClr val="000000"/>
                </a:solidFill>
              </a:rPr>
              <a:t>Auto Pilot: Highway</a:t>
            </a:r>
          </a:p>
        </p:txBody>
      </p:sp>
      <p:sp>
        <p:nvSpPr>
          <p:cNvPr id="16" name="Text Box 6"/>
          <p:cNvSpPr txBox="1">
            <a:spLocks noChangeArrowheads="1"/>
          </p:cNvSpPr>
          <p:nvPr/>
        </p:nvSpPr>
        <p:spPr bwMode="auto">
          <a:xfrm>
            <a:off x="3944648" y="2126132"/>
            <a:ext cx="2010331" cy="286232"/>
          </a:xfrm>
          <a:prstGeom prst="rect">
            <a:avLst/>
          </a:prstGeom>
          <a:noFill/>
          <a:ln w="28575">
            <a:noFill/>
            <a:miter lim="800000"/>
            <a:headEnd/>
            <a:tailEnd/>
          </a:ln>
        </p:spPr>
        <p:txBody>
          <a:bodyPr wrap="square" lIns="45720" rIns="45720">
            <a:spAutoFit/>
          </a:bodyPr>
          <a:lstStyle/>
          <a:p>
            <a:pPr>
              <a:lnSpc>
                <a:spcPct val="90000"/>
              </a:lnSpc>
              <a:defRPr/>
            </a:pPr>
            <a:r>
              <a:rPr lang="en-US" sz="1400" b="1" dirty="0">
                <a:solidFill>
                  <a:srgbClr val="000000"/>
                </a:solidFill>
              </a:rPr>
              <a:t>Auto Pilot: Parking</a:t>
            </a:r>
          </a:p>
        </p:txBody>
      </p:sp>
      <p:sp>
        <p:nvSpPr>
          <p:cNvPr id="17" name="Rectangle 9"/>
          <p:cNvSpPr>
            <a:spLocks noChangeArrowheads="1"/>
          </p:cNvSpPr>
          <p:nvPr/>
        </p:nvSpPr>
        <p:spPr bwMode="auto">
          <a:xfrm>
            <a:off x="655639" y="4581867"/>
            <a:ext cx="8026585" cy="215444"/>
          </a:xfrm>
          <a:prstGeom prst="rect">
            <a:avLst/>
          </a:prstGeom>
          <a:noFill/>
          <a:ln w="9525">
            <a:noFill/>
            <a:miter lim="800000"/>
            <a:headEnd/>
            <a:tailEnd/>
          </a:ln>
        </p:spPr>
        <p:txBody>
          <a:bodyPr wrap="square" lIns="0" tIns="0" rIns="0" bIns="0">
            <a:spAutoFit/>
          </a:bodyPr>
          <a:lstStyle/>
          <a:p>
            <a:pPr>
              <a:spcBef>
                <a:spcPct val="50000"/>
              </a:spcBef>
              <a:defRPr/>
            </a:pPr>
            <a:r>
              <a:rPr lang="en-US" sz="1400" b="1" dirty="0">
                <a:solidFill>
                  <a:srgbClr val="003366"/>
                </a:solidFill>
              </a:rPr>
              <a:t>2010		  2015		    2020		   2025	              2030</a:t>
            </a:r>
          </a:p>
        </p:txBody>
      </p:sp>
      <p:sp>
        <p:nvSpPr>
          <p:cNvPr id="18" name="Text Box 6"/>
          <p:cNvSpPr txBox="1">
            <a:spLocks noChangeArrowheads="1"/>
          </p:cNvSpPr>
          <p:nvPr/>
        </p:nvSpPr>
        <p:spPr bwMode="auto">
          <a:xfrm>
            <a:off x="1119589" y="4212830"/>
            <a:ext cx="2724060" cy="286232"/>
          </a:xfrm>
          <a:prstGeom prst="rect">
            <a:avLst/>
          </a:prstGeom>
          <a:noFill/>
          <a:ln w="28575">
            <a:noFill/>
            <a:miter lim="800000"/>
            <a:headEnd/>
            <a:tailEnd/>
          </a:ln>
        </p:spPr>
        <p:txBody>
          <a:bodyPr wrap="square" lIns="45720" rIns="45720">
            <a:spAutoFit/>
          </a:bodyPr>
          <a:lstStyle/>
          <a:p>
            <a:pPr>
              <a:lnSpc>
                <a:spcPct val="90000"/>
              </a:lnSpc>
              <a:defRPr/>
            </a:pPr>
            <a:r>
              <a:rPr lang="en-US" sz="1400" b="1" dirty="0">
                <a:solidFill>
                  <a:srgbClr val="000000"/>
                </a:solidFill>
              </a:rPr>
              <a:t>Adaptive Cruise Control</a:t>
            </a:r>
          </a:p>
        </p:txBody>
      </p:sp>
      <p:sp>
        <p:nvSpPr>
          <p:cNvPr id="19" name="Text Box 6"/>
          <p:cNvSpPr txBox="1">
            <a:spLocks noChangeArrowheads="1"/>
          </p:cNvSpPr>
          <p:nvPr/>
        </p:nvSpPr>
        <p:spPr bwMode="auto">
          <a:xfrm>
            <a:off x="2515176" y="3184130"/>
            <a:ext cx="2818825" cy="286232"/>
          </a:xfrm>
          <a:prstGeom prst="rect">
            <a:avLst/>
          </a:prstGeom>
          <a:noFill/>
          <a:ln w="28575">
            <a:noFill/>
            <a:miter lim="800000"/>
            <a:headEnd/>
            <a:tailEnd/>
          </a:ln>
        </p:spPr>
        <p:txBody>
          <a:bodyPr wrap="square" lIns="45720" rIns="45720">
            <a:spAutoFit/>
          </a:bodyPr>
          <a:lstStyle/>
          <a:p>
            <a:pPr>
              <a:lnSpc>
                <a:spcPct val="90000"/>
              </a:lnSpc>
              <a:defRPr/>
            </a:pPr>
            <a:r>
              <a:rPr lang="en-US" sz="1400" b="1" dirty="0">
                <a:solidFill>
                  <a:srgbClr val="000000"/>
                </a:solidFill>
              </a:rPr>
              <a:t>Adaptive Cruise Control</a:t>
            </a:r>
          </a:p>
        </p:txBody>
      </p:sp>
      <p:sp>
        <p:nvSpPr>
          <p:cNvPr id="20" name="Text Box 4"/>
          <p:cNvSpPr txBox="1">
            <a:spLocks noChangeArrowheads="1"/>
          </p:cNvSpPr>
          <p:nvPr/>
        </p:nvSpPr>
        <p:spPr bwMode="auto">
          <a:xfrm>
            <a:off x="76200" y="4053411"/>
            <a:ext cx="637048" cy="289310"/>
          </a:xfrm>
          <a:prstGeom prst="rect">
            <a:avLst/>
          </a:prstGeom>
          <a:noFill/>
          <a:ln w="9525">
            <a:noFill/>
            <a:miter lim="800000"/>
            <a:headEnd/>
            <a:tailEnd/>
          </a:ln>
        </p:spPr>
        <p:txBody>
          <a:bodyPr wrap="square" lIns="45720" rIns="45720">
            <a:spAutoFit/>
          </a:bodyPr>
          <a:lstStyle/>
          <a:p>
            <a:pPr>
              <a:lnSpc>
                <a:spcPct val="80000"/>
              </a:lnSpc>
              <a:defRPr/>
            </a:pPr>
            <a:r>
              <a:rPr lang="en-US" sz="1600" b="1" dirty="0">
                <a:solidFill>
                  <a:srgbClr val="000000"/>
                </a:solidFill>
              </a:rPr>
              <a:t>L1</a:t>
            </a:r>
          </a:p>
        </p:txBody>
      </p:sp>
      <p:sp>
        <p:nvSpPr>
          <p:cNvPr id="21" name="Text Box 4"/>
          <p:cNvSpPr txBox="1">
            <a:spLocks noChangeArrowheads="1"/>
          </p:cNvSpPr>
          <p:nvPr/>
        </p:nvSpPr>
        <p:spPr bwMode="auto">
          <a:xfrm>
            <a:off x="76200" y="1012429"/>
            <a:ext cx="2895600" cy="289310"/>
          </a:xfrm>
          <a:prstGeom prst="rect">
            <a:avLst/>
          </a:prstGeom>
          <a:noFill/>
          <a:ln w="9525">
            <a:noFill/>
            <a:miter lim="800000"/>
            <a:headEnd/>
            <a:tailEnd/>
          </a:ln>
        </p:spPr>
        <p:txBody>
          <a:bodyPr wrap="square" lIns="45720" rIns="45720">
            <a:spAutoFit/>
          </a:bodyPr>
          <a:lstStyle/>
          <a:p>
            <a:pPr marL="395288" indent="-395288">
              <a:lnSpc>
                <a:spcPct val="80000"/>
              </a:lnSpc>
              <a:defRPr/>
            </a:pPr>
            <a:r>
              <a:rPr lang="en-US" sz="1600" b="1" dirty="0"/>
              <a:t>L5: Self-driving Only</a:t>
            </a:r>
          </a:p>
        </p:txBody>
      </p:sp>
      <p:pic>
        <p:nvPicPr>
          <p:cNvPr id="23" name="Picture 2" descr="http://www.whartonclubofcolorado.com/images/article_images/1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33600" y="2034525"/>
            <a:ext cx="1180028" cy="641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Title 21"/>
          <p:cNvSpPr txBox="1">
            <a:spLocks/>
          </p:cNvSpPr>
          <p:nvPr/>
        </p:nvSpPr>
        <p:spPr>
          <a:xfrm>
            <a:off x="4541838" y="4040500"/>
            <a:ext cx="4265204" cy="343780"/>
          </a:xfrm>
          <a:prstGeom prst="rect">
            <a:avLst/>
          </a:prstGeom>
        </p:spPr>
        <p:txBody>
          <a:bodyPr/>
          <a:lstStyle>
            <a:lvl1pPr algn="l" defTabSz="914400" rtl="0" eaLnBrk="1" latinLnBrk="0" hangingPunct="1">
              <a:spcBef>
                <a:spcPct val="0"/>
              </a:spcBef>
              <a:buNone/>
              <a:defRPr sz="2400" kern="1200">
                <a:solidFill>
                  <a:schemeClr val="accent1"/>
                </a:solidFill>
                <a:latin typeface="+mj-lt"/>
                <a:ea typeface="+mj-ea"/>
                <a:cs typeface="+mj-cs"/>
              </a:defRPr>
            </a:lvl1pPr>
          </a:lstStyle>
          <a:p>
            <a:pPr algn="ctr"/>
            <a:r>
              <a:rPr lang="en-US" sz="1600" b="1" i="1" dirty="0">
                <a:solidFill>
                  <a:prstClr val="black">
                    <a:lumMod val="65000"/>
                    <a:lumOff val="35000"/>
                  </a:prstClr>
                </a:solidFill>
                <a:latin typeface="Arial" panose="020B0604020202020204" pitchFamily="34" charset="0"/>
                <a:cs typeface="Arial" panose="020B0604020202020204" pitchFamily="34" charset="0"/>
              </a:rPr>
              <a:t>Autonomy of 1 primary control function </a:t>
            </a:r>
          </a:p>
        </p:txBody>
      </p:sp>
      <p:sp>
        <p:nvSpPr>
          <p:cNvPr id="26" name="Title 21"/>
          <p:cNvSpPr txBox="1">
            <a:spLocks/>
          </p:cNvSpPr>
          <p:nvPr/>
        </p:nvSpPr>
        <p:spPr>
          <a:xfrm>
            <a:off x="5524412" y="3069830"/>
            <a:ext cx="3589427" cy="343780"/>
          </a:xfrm>
          <a:prstGeom prst="rect">
            <a:avLst/>
          </a:prstGeom>
        </p:spPr>
        <p:txBody>
          <a:bodyPr/>
          <a:lstStyle>
            <a:lvl1pPr algn="l" defTabSz="914400" rtl="0" eaLnBrk="1" latinLnBrk="0" hangingPunct="1">
              <a:spcBef>
                <a:spcPct val="0"/>
              </a:spcBef>
              <a:buNone/>
              <a:defRPr sz="2400" kern="1200">
                <a:solidFill>
                  <a:schemeClr val="accent1"/>
                </a:solidFill>
                <a:latin typeface="+mj-lt"/>
                <a:ea typeface="+mj-ea"/>
                <a:cs typeface="+mj-cs"/>
              </a:defRPr>
            </a:lvl1pPr>
          </a:lstStyle>
          <a:p>
            <a:pPr algn="ctr"/>
            <a:r>
              <a:rPr lang="en-US" sz="1600" b="1" i="1" dirty="0">
                <a:solidFill>
                  <a:prstClr val="black">
                    <a:lumMod val="65000"/>
                    <a:lumOff val="35000"/>
                  </a:prstClr>
                </a:solidFill>
                <a:latin typeface="Arial" panose="020B0604020202020204" pitchFamily="34" charset="0"/>
                <a:cs typeface="Arial" panose="020B0604020202020204" pitchFamily="34" charset="0"/>
              </a:rPr>
              <a:t>Autonomy of 2 primary control functions = Traffic Jam Assist </a:t>
            </a:r>
          </a:p>
        </p:txBody>
      </p:sp>
      <p:sp>
        <p:nvSpPr>
          <p:cNvPr id="27" name="Text Box 6"/>
          <p:cNvSpPr txBox="1">
            <a:spLocks noChangeArrowheads="1"/>
          </p:cNvSpPr>
          <p:nvPr/>
        </p:nvSpPr>
        <p:spPr bwMode="auto">
          <a:xfrm>
            <a:off x="2531962" y="3426656"/>
            <a:ext cx="2314677" cy="286232"/>
          </a:xfrm>
          <a:prstGeom prst="rect">
            <a:avLst/>
          </a:prstGeom>
          <a:noFill/>
          <a:ln w="28575">
            <a:noFill/>
            <a:miter lim="800000"/>
            <a:headEnd/>
            <a:tailEnd/>
          </a:ln>
        </p:spPr>
        <p:txBody>
          <a:bodyPr wrap="square" lIns="45720" rIns="45720">
            <a:spAutoFit/>
          </a:bodyPr>
          <a:lstStyle/>
          <a:p>
            <a:pPr>
              <a:lnSpc>
                <a:spcPct val="90000"/>
              </a:lnSpc>
              <a:defRPr/>
            </a:pPr>
            <a:r>
              <a:rPr lang="en-US" sz="1400" b="1" dirty="0">
                <a:solidFill>
                  <a:srgbClr val="000000"/>
                </a:solidFill>
              </a:rPr>
              <a:t>Lane Keep Assist</a:t>
            </a:r>
          </a:p>
        </p:txBody>
      </p:sp>
      <p:sp>
        <p:nvSpPr>
          <p:cNvPr id="28" name="Rectangle 3"/>
          <p:cNvSpPr txBox="1">
            <a:spLocks noChangeArrowheads="1"/>
          </p:cNvSpPr>
          <p:nvPr/>
        </p:nvSpPr>
        <p:spPr>
          <a:xfrm>
            <a:off x="76200" y="0"/>
            <a:ext cx="9144000" cy="666750"/>
          </a:xfrm>
          <a:prstGeom prst="rect">
            <a:avLst/>
          </a:prstGeom>
          <a:effectLst>
            <a:outerShdw blurRad="50800" dist="38100" dir="2700000" algn="tl" rotWithShape="0">
              <a:prstClr val="black">
                <a:alpha val="40000"/>
              </a:prstClr>
            </a:outerShdw>
          </a:effectLst>
        </p:spPr>
        <p:txBody>
          <a:bodyPr vert="horz" wrap="square" lIns="91440" tIns="45720" rIns="91440" bIns="45720" rtlCol="0" anchor="t" anchorCtr="0">
            <a:noAutofit/>
          </a:bodyPr>
          <a:lst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a:lstStyle>
          <a:p>
            <a:r>
              <a:rPr lang="en-US" sz="4000" dirty="0">
                <a:solidFill>
                  <a:schemeClr val="tx1"/>
                </a:solidFill>
                <a:latin typeface="Arial" panose="020B0604020202020204" pitchFamily="34" charset="0"/>
                <a:cs typeface="Arial" panose="020B0604020202020204" pitchFamily="34" charset="0"/>
              </a:rPr>
              <a:t>Define “Self-Driving”…</a:t>
            </a:r>
          </a:p>
        </p:txBody>
      </p:sp>
      <p:sp>
        <p:nvSpPr>
          <p:cNvPr id="30" name="Title 21"/>
          <p:cNvSpPr txBox="1">
            <a:spLocks/>
          </p:cNvSpPr>
          <p:nvPr/>
        </p:nvSpPr>
        <p:spPr>
          <a:xfrm>
            <a:off x="228599" y="4933950"/>
            <a:ext cx="7543801" cy="171890"/>
          </a:xfrm>
          <a:prstGeom prst="rect">
            <a:avLst/>
          </a:prstGeom>
        </p:spPr>
        <p:txBody>
          <a:bodyPr anchor="ctr"/>
          <a:lstStyle>
            <a:lvl1pPr algn="l" defTabSz="914400" rtl="0" eaLnBrk="1" latinLnBrk="0" hangingPunct="1">
              <a:spcBef>
                <a:spcPct val="0"/>
              </a:spcBef>
              <a:buNone/>
              <a:defRPr sz="2400" kern="1200">
                <a:solidFill>
                  <a:schemeClr val="accent1"/>
                </a:solidFill>
                <a:latin typeface="+mj-lt"/>
                <a:ea typeface="+mj-ea"/>
                <a:cs typeface="+mj-cs"/>
              </a:defRPr>
            </a:lvl1pPr>
          </a:lstStyle>
          <a:p>
            <a:r>
              <a:rPr lang="en-US" sz="1800" b="1" i="1" dirty="0">
                <a:solidFill>
                  <a:prstClr val="black">
                    <a:lumMod val="65000"/>
                    <a:lumOff val="35000"/>
                  </a:prstClr>
                </a:solidFill>
                <a:latin typeface="Arial" panose="020B0604020202020204" pitchFamily="34" charset="0"/>
                <a:cs typeface="Arial" panose="020B0604020202020204" pitchFamily="34" charset="0"/>
              </a:rPr>
              <a:t>Full Driver Control    Driver Assisted     Fully Autonomous Car</a:t>
            </a:r>
          </a:p>
        </p:txBody>
      </p:sp>
      <p:cxnSp>
        <p:nvCxnSpPr>
          <p:cNvPr id="31" name="Straight Arrow Connector 30"/>
          <p:cNvCxnSpPr/>
          <p:nvPr/>
        </p:nvCxnSpPr>
        <p:spPr>
          <a:xfrm>
            <a:off x="2362200" y="5037446"/>
            <a:ext cx="228600" cy="0"/>
          </a:xfrm>
          <a:prstGeom prst="straightConnector1">
            <a:avLst/>
          </a:prstGeom>
          <a:ln w="28575">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286250" y="5037446"/>
            <a:ext cx="228600" cy="0"/>
          </a:xfrm>
          <a:prstGeom prst="straightConnector1">
            <a:avLst/>
          </a:prstGeom>
          <a:ln w="28575">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2809936"/>
            <a:ext cx="9144000" cy="9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0" y="1873399"/>
            <a:ext cx="9144000" cy="94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1015440"/>
            <a:ext cx="9144000" cy="886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563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2"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 y="4324350"/>
            <a:ext cx="8991600"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5"/>
          <p:cNvSpPr>
            <a:spLocks noChangeArrowheads="1"/>
          </p:cNvSpPr>
          <p:nvPr/>
        </p:nvSpPr>
        <p:spPr bwMode="auto">
          <a:xfrm>
            <a:off x="5791200" y="4857750"/>
            <a:ext cx="2895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50000"/>
              </a:spcBef>
            </a:pPr>
            <a:r>
              <a:rPr lang="en-US" sz="1000" i="1" dirty="0">
                <a:solidFill>
                  <a:prstClr val="black"/>
                </a:solidFill>
                <a:latin typeface="Arial" pitchFamily="34" charset="0"/>
              </a:rPr>
              <a:t>Source: IHS Automotive, DOT and FHWA</a:t>
            </a:r>
          </a:p>
        </p:txBody>
      </p:sp>
      <p:sp>
        <p:nvSpPr>
          <p:cNvPr id="10" name="Title 1"/>
          <p:cNvSpPr>
            <a:spLocks noGrp="1"/>
          </p:cNvSpPr>
          <p:nvPr>
            <p:ph type="title"/>
          </p:nvPr>
        </p:nvSpPr>
        <p:spPr>
          <a:xfrm>
            <a:off x="352752" y="244301"/>
            <a:ext cx="8460171" cy="346249"/>
          </a:xfrm>
        </p:spPr>
        <p:txBody>
          <a:bodyPr>
            <a:normAutofit fontScale="90000"/>
          </a:bodyPr>
          <a:lstStyle/>
          <a:p>
            <a:r>
              <a:rPr lang="en-US" dirty="0"/>
              <a:t>Change in U.S. Driving Volume</a:t>
            </a:r>
          </a:p>
        </p:txBody>
      </p:sp>
      <p:graphicFrame>
        <p:nvGraphicFramePr>
          <p:cNvPr id="11" name="Chart 10"/>
          <p:cNvGraphicFramePr>
            <a:graphicFrameLocks/>
          </p:cNvGraphicFramePr>
          <p:nvPr>
            <p:extLst>
              <p:ext uri="{D42A27DB-BD31-4B8C-83A1-F6EECF244321}">
                <p14:modId xmlns:p14="http://schemas.microsoft.com/office/powerpoint/2010/main" val="195188784"/>
              </p:ext>
            </p:extLst>
          </p:nvPr>
        </p:nvGraphicFramePr>
        <p:xfrm>
          <a:off x="381000" y="1065372"/>
          <a:ext cx="8229600" cy="4038599"/>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a:xfrm>
            <a:off x="5181601" y="709010"/>
            <a:ext cx="3657599" cy="1253140"/>
          </a:xfrm>
          <a:prstGeom prst="roundRect">
            <a:avLst/>
          </a:prstGeom>
          <a:gradFill flip="none" rotWithShape="1">
            <a:gsLst>
              <a:gs pos="0">
                <a:srgbClr val="003399">
                  <a:tint val="66000"/>
                  <a:satMod val="160000"/>
                </a:srgbClr>
              </a:gs>
              <a:gs pos="50000">
                <a:srgbClr val="003399">
                  <a:tint val="44500"/>
                  <a:satMod val="160000"/>
                </a:srgbClr>
              </a:gs>
              <a:gs pos="100000">
                <a:srgbClr val="003399">
                  <a:tint val="23500"/>
                  <a:satMod val="160000"/>
                </a:srgbClr>
              </a:gs>
            </a:gsLst>
            <a:lin ang="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solidFill>
                <a:prstClr val="white"/>
              </a:solidFill>
            </a:endParaRPr>
          </a:p>
        </p:txBody>
      </p:sp>
      <p:sp>
        <p:nvSpPr>
          <p:cNvPr id="13" name="Text Box 6"/>
          <p:cNvSpPr txBox="1">
            <a:spLocks noChangeArrowheads="1"/>
          </p:cNvSpPr>
          <p:nvPr/>
        </p:nvSpPr>
        <p:spPr bwMode="auto">
          <a:xfrm>
            <a:off x="5219701" y="724495"/>
            <a:ext cx="3581399" cy="95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9063" indent="-119063">
              <a:defRPr sz="2800">
                <a:solidFill>
                  <a:schemeClr val="bg1"/>
                </a:solidFill>
                <a:latin typeface="Calibri" pitchFamily="34" charset="0"/>
                <a:ea typeface="ヒラギノ角ゴ Pro W3"/>
                <a:cs typeface="ヒラギノ角ゴ Pro W3"/>
              </a:defRPr>
            </a:lvl1pPr>
            <a:lvl2pPr marL="742950" indent="-285750">
              <a:defRPr sz="2800">
                <a:solidFill>
                  <a:schemeClr val="bg1"/>
                </a:solidFill>
                <a:latin typeface="Calibri" pitchFamily="34" charset="0"/>
                <a:ea typeface="ヒラギノ角ゴ Pro W3"/>
                <a:cs typeface="ヒラギノ角ゴ Pro W3"/>
              </a:defRPr>
            </a:lvl2pPr>
            <a:lvl3pPr marL="1143000" indent="-228600">
              <a:defRPr sz="2800">
                <a:solidFill>
                  <a:schemeClr val="bg1"/>
                </a:solidFill>
                <a:latin typeface="Calibri" pitchFamily="34" charset="0"/>
                <a:ea typeface="ヒラギノ角ゴ Pro W3"/>
                <a:cs typeface="ヒラギノ角ゴ Pro W3"/>
              </a:defRPr>
            </a:lvl3pPr>
            <a:lvl4pPr marL="1600200" indent="-228600">
              <a:defRPr sz="2800">
                <a:solidFill>
                  <a:schemeClr val="bg1"/>
                </a:solidFill>
                <a:latin typeface="Calibri" pitchFamily="34" charset="0"/>
                <a:ea typeface="ヒラギノ角ゴ Pro W3"/>
                <a:cs typeface="ヒラギノ角ゴ Pro W3"/>
              </a:defRPr>
            </a:lvl4pPr>
            <a:lvl5pPr marL="2057400" indent="-228600">
              <a:defRPr sz="2800">
                <a:solidFill>
                  <a:schemeClr val="bg1"/>
                </a:solidFill>
                <a:latin typeface="Calibri" pitchFamily="34" charset="0"/>
                <a:ea typeface="ヒラギノ角ゴ Pro W3"/>
                <a:cs typeface="ヒラギノ角ゴ Pro W3"/>
              </a:defRPr>
            </a:lvl5pPr>
            <a:lvl6pPr marL="2514600" indent="-228600" eaLnBrk="0" fontAlgn="base" hangingPunct="0">
              <a:spcBef>
                <a:spcPct val="0"/>
              </a:spcBef>
              <a:spcAft>
                <a:spcPct val="0"/>
              </a:spcAft>
              <a:defRPr sz="2800">
                <a:solidFill>
                  <a:schemeClr val="bg1"/>
                </a:solidFill>
                <a:latin typeface="Calibri" pitchFamily="34" charset="0"/>
                <a:ea typeface="ヒラギノ角ゴ Pro W3"/>
                <a:cs typeface="ヒラギノ角ゴ Pro W3"/>
              </a:defRPr>
            </a:lvl6pPr>
            <a:lvl7pPr marL="2971800" indent="-228600" eaLnBrk="0" fontAlgn="base" hangingPunct="0">
              <a:spcBef>
                <a:spcPct val="0"/>
              </a:spcBef>
              <a:spcAft>
                <a:spcPct val="0"/>
              </a:spcAft>
              <a:defRPr sz="2800">
                <a:solidFill>
                  <a:schemeClr val="bg1"/>
                </a:solidFill>
                <a:latin typeface="Calibri" pitchFamily="34" charset="0"/>
                <a:ea typeface="ヒラギノ角ゴ Pro W3"/>
                <a:cs typeface="ヒラギノ角ゴ Pro W3"/>
              </a:defRPr>
            </a:lvl7pPr>
            <a:lvl8pPr marL="3429000" indent="-228600" eaLnBrk="0" fontAlgn="base" hangingPunct="0">
              <a:spcBef>
                <a:spcPct val="0"/>
              </a:spcBef>
              <a:spcAft>
                <a:spcPct val="0"/>
              </a:spcAft>
              <a:defRPr sz="2800">
                <a:solidFill>
                  <a:schemeClr val="bg1"/>
                </a:solidFill>
                <a:latin typeface="Calibri" pitchFamily="34" charset="0"/>
                <a:ea typeface="ヒラギノ角ゴ Pro W3"/>
                <a:cs typeface="ヒラギノ角ゴ Pro W3"/>
              </a:defRPr>
            </a:lvl8pPr>
            <a:lvl9pPr marL="3886200" indent="-228600" eaLnBrk="0" fontAlgn="base" hangingPunct="0">
              <a:spcBef>
                <a:spcPct val="0"/>
              </a:spcBef>
              <a:spcAft>
                <a:spcPct val="0"/>
              </a:spcAft>
              <a:defRPr sz="2800">
                <a:solidFill>
                  <a:schemeClr val="bg1"/>
                </a:solidFill>
                <a:latin typeface="Calibri" pitchFamily="34" charset="0"/>
                <a:ea typeface="ヒラギノ角ゴ Pro W3"/>
                <a:cs typeface="ヒラギノ角ゴ Pro W3"/>
              </a:defRPr>
            </a:lvl9pPr>
          </a:lstStyle>
          <a:p>
            <a:pPr marL="168275" indent="-168275">
              <a:buClr>
                <a:srgbClr val="1F497D">
                  <a:lumMod val="75000"/>
                </a:srgbClr>
              </a:buClr>
              <a:buFont typeface="Arial" pitchFamily="34" charset="0"/>
              <a:buChar char="•"/>
              <a:tabLst>
                <a:tab pos="1082675" algn="l"/>
                <a:tab pos="2225675" algn="r"/>
              </a:tabLst>
            </a:pPr>
            <a:r>
              <a:rPr lang="en-US" sz="1400" b="1" dirty="0">
                <a:solidFill>
                  <a:srgbClr val="1F497D">
                    <a:lumMod val="50000"/>
                  </a:srgbClr>
                </a:solidFill>
                <a:ea typeface="MS PGothic" pitchFamily="34" charset="-128"/>
              </a:rPr>
              <a:t>2012		Up	</a:t>
            </a:r>
            <a:r>
              <a:rPr lang="en-US" sz="1400" b="1" dirty="0">
                <a:solidFill>
                  <a:srgbClr val="008000"/>
                </a:solidFill>
                <a:ea typeface="MS PGothic" pitchFamily="34" charset="-128"/>
              </a:rPr>
              <a:t>0.3%</a:t>
            </a:r>
          </a:p>
          <a:p>
            <a:pPr marL="174625" indent="-174625">
              <a:buFont typeface="Arial" pitchFamily="34" charset="0"/>
              <a:buChar char="•"/>
              <a:tabLst>
                <a:tab pos="1082675" algn="l"/>
                <a:tab pos="2225675" algn="r"/>
              </a:tabLst>
            </a:pPr>
            <a:r>
              <a:rPr lang="en-US" sz="1400" b="1" dirty="0">
                <a:solidFill>
                  <a:srgbClr val="1F497D">
                    <a:lumMod val="50000"/>
                  </a:srgbClr>
                </a:solidFill>
                <a:ea typeface="MS PGothic" pitchFamily="34" charset="-128"/>
              </a:rPr>
              <a:t>2013 		Up	</a:t>
            </a:r>
            <a:r>
              <a:rPr lang="en-US" sz="1400" b="1" dirty="0">
                <a:solidFill>
                  <a:srgbClr val="008000"/>
                </a:solidFill>
                <a:ea typeface="MS PGothic" pitchFamily="34" charset="-128"/>
              </a:rPr>
              <a:t>0.6%</a:t>
            </a:r>
          </a:p>
          <a:p>
            <a:pPr marL="174625" indent="-174625">
              <a:buFont typeface="Arial" pitchFamily="34" charset="0"/>
              <a:buChar char="•"/>
              <a:tabLst>
                <a:tab pos="1082675" algn="l"/>
                <a:tab pos="2225675" algn="r"/>
              </a:tabLst>
            </a:pPr>
            <a:r>
              <a:rPr lang="en-US" sz="1400" b="1" dirty="0">
                <a:solidFill>
                  <a:prstClr val="black"/>
                </a:solidFill>
                <a:ea typeface="MS PGothic" pitchFamily="34" charset="-128"/>
              </a:rPr>
              <a:t>2014 		Up	</a:t>
            </a:r>
            <a:r>
              <a:rPr lang="en-US" sz="1400" b="1" dirty="0">
                <a:solidFill>
                  <a:srgbClr val="00863D"/>
                </a:solidFill>
                <a:ea typeface="MS PGothic" pitchFamily="34" charset="-128"/>
              </a:rPr>
              <a:t>1.7%</a:t>
            </a:r>
          </a:p>
          <a:p>
            <a:pPr marL="174625" indent="-174625">
              <a:buFont typeface="Arial" pitchFamily="34" charset="0"/>
              <a:buChar char="•"/>
              <a:tabLst>
                <a:tab pos="1082675" algn="l"/>
                <a:tab pos="2225675" algn="r"/>
              </a:tabLst>
            </a:pPr>
            <a:r>
              <a:rPr lang="en-US" sz="1400" b="1" dirty="0">
                <a:solidFill>
                  <a:schemeClr val="tx1"/>
                </a:solidFill>
                <a:ea typeface="MS PGothic" pitchFamily="34" charset="-128"/>
              </a:rPr>
              <a:t>2015	</a:t>
            </a:r>
            <a:r>
              <a:rPr lang="en-US" sz="1400" b="1" dirty="0">
                <a:solidFill>
                  <a:srgbClr val="00863D"/>
                </a:solidFill>
                <a:ea typeface="MS PGothic" pitchFamily="34" charset="-128"/>
              </a:rPr>
              <a:t>	</a:t>
            </a:r>
            <a:r>
              <a:rPr lang="en-US" sz="1400" b="1" dirty="0">
                <a:solidFill>
                  <a:schemeClr val="tx1"/>
                </a:solidFill>
                <a:ea typeface="MS PGothic" pitchFamily="34" charset="-128"/>
              </a:rPr>
              <a:t>Up</a:t>
            </a:r>
            <a:r>
              <a:rPr lang="en-US" sz="1400" b="1" dirty="0">
                <a:solidFill>
                  <a:srgbClr val="00863D"/>
                </a:solidFill>
                <a:ea typeface="MS PGothic" pitchFamily="34" charset="-128"/>
              </a:rPr>
              <a:t>	3.5%</a:t>
            </a:r>
          </a:p>
          <a:p>
            <a:pPr marL="174625" indent="-174625">
              <a:buFont typeface="Arial" pitchFamily="34" charset="0"/>
              <a:buChar char="•"/>
              <a:tabLst>
                <a:tab pos="1082675" algn="l"/>
                <a:tab pos="2225675" algn="r"/>
              </a:tabLst>
            </a:pPr>
            <a:r>
              <a:rPr lang="en-US" sz="1400" b="1" dirty="0">
                <a:solidFill>
                  <a:schemeClr val="tx1"/>
                </a:solidFill>
                <a:ea typeface="MS PGothic" pitchFamily="34" charset="-128"/>
              </a:rPr>
              <a:t>2016		Up	</a:t>
            </a:r>
            <a:r>
              <a:rPr lang="en-US" sz="1400" b="1" dirty="0">
                <a:solidFill>
                  <a:srgbClr val="008000"/>
                </a:solidFill>
                <a:ea typeface="MS PGothic" pitchFamily="34" charset="-128"/>
              </a:rPr>
              <a:t>2.8%</a:t>
            </a:r>
          </a:p>
        </p:txBody>
      </p:sp>
      <p:cxnSp>
        <p:nvCxnSpPr>
          <p:cNvPr id="14" name="Straight Connector 13"/>
          <p:cNvCxnSpPr/>
          <p:nvPr/>
        </p:nvCxnSpPr>
        <p:spPr>
          <a:xfrm flipH="1">
            <a:off x="1066800" y="2261126"/>
            <a:ext cx="7010400" cy="0"/>
          </a:xfrm>
          <a:prstGeom prst="line">
            <a:avLst/>
          </a:prstGeom>
          <a:ln w="28575">
            <a:solidFill>
              <a:srgbClr val="00B140"/>
            </a:solidFill>
            <a:prstDash val="dash"/>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7142328" y="3492974"/>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405048" y="3409950"/>
            <a:ext cx="304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62080" y="2876550"/>
            <a:ext cx="304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5219701" y="3022126"/>
            <a:ext cx="2594779" cy="0"/>
          </a:xfrm>
          <a:prstGeom prst="line">
            <a:avLst/>
          </a:prstGeom>
          <a:ln w="28575">
            <a:solidFill>
              <a:srgbClr val="00B14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5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500"/>
                                        <p:tgtEl>
                                          <p:spTgt spid="1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500"/>
                                        <p:tgtEl>
                                          <p:spTgt spid="1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22" presetClass="entr" presetSubtype="2"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right)">
                                      <p:cBhvr>
                                        <p:cTn id="46" dur="3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8"/>
                                        </p:tgtEl>
                                      </p:cBhvr>
                                    </p:animEffect>
                                    <p:set>
                                      <p:cBhvr>
                                        <p:cTn id="51" dur="1" fill="hold">
                                          <p:stCondLst>
                                            <p:cond delay="499"/>
                                          </p:stCondLst>
                                        </p:cTn>
                                        <p:tgtEl>
                                          <p:spTgt spid="18"/>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animEffect transition="in" filter="fade">
                                      <p:cBhvr>
                                        <p:cTn id="57" dur="500"/>
                                        <p:tgtEl>
                                          <p:spTgt spid="13">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xEl>
                                              <p:pRg st="4" end="4"/>
                                            </p:txEl>
                                          </p:spTgt>
                                        </p:tgtEl>
                                        <p:attrNameLst>
                                          <p:attrName>style.visibility</p:attrName>
                                        </p:attrNameLst>
                                      </p:cBhvr>
                                      <p:to>
                                        <p:strVal val="visible"/>
                                      </p:to>
                                    </p:set>
                                    <p:animEffect transition="in" filter="fade">
                                      <p:cBhvr>
                                        <p:cTn id="6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3" grpId="1" animBg="1"/>
      <p:bldP spid="16" grpId="0" animBg="1"/>
      <p:bldP spid="16" grpId="1" animBg="1"/>
      <p:bldP spid="17" grpId="0" animBg="1"/>
      <p:bldP spid="1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2"/>
          <p:cNvGraphicFramePr>
            <a:graphicFrameLocks noChangeAspect="1"/>
          </p:cNvGraphicFramePr>
          <p:nvPr>
            <p:extLst>
              <p:ext uri="{D42A27DB-BD31-4B8C-83A1-F6EECF244321}">
                <p14:modId xmlns:p14="http://schemas.microsoft.com/office/powerpoint/2010/main" val="1260041765"/>
              </p:ext>
            </p:extLst>
          </p:nvPr>
        </p:nvGraphicFramePr>
        <p:xfrm>
          <a:off x="76200" y="1028700"/>
          <a:ext cx="8763000" cy="364562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4"/>
          <p:cNvSpPr txBox="1">
            <a:spLocks noChangeArrowheads="1"/>
          </p:cNvSpPr>
          <p:nvPr/>
        </p:nvSpPr>
        <p:spPr bwMode="auto">
          <a:xfrm>
            <a:off x="6400800" y="3371851"/>
            <a:ext cx="259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000">
                <a:solidFill>
                  <a:schemeClr val="tx1"/>
                </a:solidFill>
                <a:latin typeface="Arial" pitchFamily="34" charset="0"/>
              </a:defRPr>
            </a:lvl1pPr>
            <a:lvl2pPr marL="742950" indent="-285750">
              <a:defRPr sz="1000">
                <a:solidFill>
                  <a:schemeClr val="tx1"/>
                </a:solidFill>
                <a:latin typeface="Arial" pitchFamily="34" charset="0"/>
              </a:defRPr>
            </a:lvl2pPr>
            <a:lvl3pPr marL="1143000" indent="-228600">
              <a:defRPr sz="1000">
                <a:solidFill>
                  <a:schemeClr val="tx1"/>
                </a:solidFill>
                <a:latin typeface="Arial" pitchFamily="34" charset="0"/>
              </a:defRPr>
            </a:lvl3pPr>
            <a:lvl4pPr marL="1600200" indent="-228600">
              <a:defRPr sz="1000">
                <a:solidFill>
                  <a:schemeClr val="tx1"/>
                </a:solidFill>
                <a:latin typeface="Arial" pitchFamily="34" charset="0"/>
              </a:defRPr>
            </a:lvl4pPr>
            <a:lvl5pPr marL="2057400" indent="-22860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algn="ctr">
              <a:lnSpc>
                <a:spcPct val="150000"/>
              </a:lnSpc>
            </a:pPr>
            <a:r>
              <a:rPr lang="en-US" altLang="ja-JP" sz="1400" b="1" dirty="0">
                <a:solidFill>
                  <a:srgbClr val="00B140"/>
                </a:solidFill>
                <a:latin typeface="+mn-lt"/>
              </a:rPr>
              <a:t>HDC = Human Driven Car </a:t>
            </a:r>
          </a:p>
          <a:p>
            <a:pPr algn="ctr">
              <a:lnSpc>
                <a:spcPct val="150000"/>
              </a:lnSpc>
            </a:pPr>
            <a:r>
              <a:rPr lang="en-US" altLang="ja-JP" sz="1400" b="1" dirty="0">
                <a:solidFill>
                  <a:srgbClr val="00B140"/>
                </a:solidFill>
                <a:latin typeface="+mn-lt"/>
              </a:rPr>
              <a:t>SDC = Self-Driving Car</a:t>
            </a:r>
          </a:p>
        </p:txBody>
      </p:sp>
      <p:sp>
        <p:nvSpPr>
          <p:cNvPr id="8" name="Rectangle 3"/>
          <p:cNvSpPr>
            <a:spLocks noGrp="1" noChangeArrowheads="1"/>
          </p:cNvSpPr>
          <p:nvPr>
            <p:ph type="title" idx="4294967295"/>
          </p:nvPr>
        </p:nvSpPr>
        <p:spPr>
          <a:xfrm>
            <a:off x="0" y="-19050"/>
            <a:ext cx="9144000" cy="704850"/>
          </a:xfrm>
          <a:effectLst>
            <a:outerShdw blurRad="50800" dist="38100" dir="2700000" algn="tl" rotWithShape="0">
              <a:prstClr val="black">
                <a:alpha val="40000"/>
              </a:prstClr>
            </a:outerShdw>
          </a:effectLst>
        </p:spPr>
        <p:txBody>
          <a:bodyPr>
            <a:noAutofit/>
          </a:bodyPr>
          <a:lstStyle/>
          <a:p>
            <a:r>
              <a:rPr lang="en-US" sz="2800" dirty="0">
                <a:cs typeface="Arial" panose="020B0604020202020204" pitchFamily="34" charset="0"/>
              </a:rPr>
              <a:t>Self-Driving Light Vehicle Forecast: </a:t>
            </a:r>
            <a:r>
              <a:rPr lang="en-US" sz="2400" b="0" dirty="0">
                <a:cs typeface="Arial" panose="020B0604020202020204" pitchFamily="34" charset="0"/>
              </a:rPr>
              <a:t>Global Annual Sales</a:t>
            </a:r>
          </a:p>
        </p:txBody>
      </p:sp>
      <p:sp>
        <p:nvSpPr>
          <p:cNvPr id="9" name="Text Box 8"/>
          <p:cNvSpPr txBox="1">
            <a:spLocks noChangeArrowheads="1"/>
          </p:cNvSpPr>
          <p:nvPr/>
        </p:nvSpPr>
        <p:spPr bwMode="auto">
          <a:xfrm>
            <a:off x="6705600" y="4877702"/>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Tree>
    <p:extLst>
      <p:ext uri="{BB962C8B-B14F-4D97-AF65-F5344CB8AC3E}">
        <p14:creationId xmlns:p14="http://schemas.microsoft.com/office/powerpoint/2010/main" val="117156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51</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3718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71563"/>
            <a:ext cx="90678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6240" y="1962149"/>
            <a:ext cx="3349548" cy="236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200" y="2876550"/>
            <a:ext cx="3048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75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52</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561975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488" y="2362200"/>
            <a:ext cx="515302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80962"/>
            <a:ext cx="725805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69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6DBFC3B-CC32-4FC6-8118-80BDCA79AC6E}" type="slidenum">
              <a:rPr lang="en-US" smtClean="0"/>
              <a:t>53</a:t>
            </a:fld>
            <a:endParaRPr lang="en-US"/>
          </a:p>
        </p:txBody>
      </p:sp>
      <p:pic>
        <p:nvPicPr>
          <p:cNvPr id="5" name="TeslaHit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9049"/>
            <a:ext cx="9144000" cy="5110163"/>
          </a:xfrm>
          <a:prstGeom prst="rect">
            <a:avLst/>
          </a:prstGeom>
        </p:spPr>
      </p:pic>
    </p:spTree>
    <p:extLst>
      <p:ext uri="{BB962C8B-B14F-4D97-AF65-F5344CB8AC3E}">
        <p14:creationId xmlns:p14="http://schemas.microsoft.com/office/powerpoint/2010/main" val="329525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3" fill="hold"/>
                                        <p:tgtEl>
                                          <p:spTgt spid="5"/>
                                        </p:tgtEl>
                                      </p:cBhvr>
                                    </p:cmd>
                                  </p:childTnLst>
                                </p:cTn>
                              </p:par>
                            </p:childTnLst>
                          </p:cTn>
                        </p:par>
                        <p:par>
                          <p:cTn id="7" fill="hold">
                            <p:stCondLst>
                              <p:cond delay="9583"/>
                            </p:stCondLst>
                            <p:childTnLst>
                              <p:par>
                                <p:cTn id="8" presetID="6" presetClass="exit" presetSubtype="32" fill="hold" nodeType="afterEffect">
                                  <p:stCondLst>
                                    <p:cond delay="0"/>
                                  </p:stCondLst>
                                  <p:childTnLst>
                                    <p:animEffect transition="out" filter="circle(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md type="call" cmd="stop">
                                      <p:cBhvr>
                                        <p:cTn id="11" dur="1">
                                          <p:stCondLst>
                                            <p:cond delay="1999"/>
                                          </p:stCondLst>
                                        </p:cTn>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54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9550"/>
            <a:ext cx="7543800" cy="407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248400" y="1200150"/>
            <a:ext cx="20574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14800" y="1352550"/>
            <a:ext cx="2133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0" y="2876550"/>
            <a:ext cx="182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20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704619B-9823-F845-874B-2390AC991BC7}" type="slidenum">
              <a:rPr lang="en-US" smtClean="0">
                <a:solidFill>
                  <a:srgbClr val="FFFFFF"/>
                </a:solidFill>
              </a:rPr>
              <a:pPr/>
              <a:t>55</a:t>
            </a:fld>
            <a:endParaRPr lang="en-US">
              <a:solidFill>
                <a:srgbClr val="FFFFFF"/>
              </a:solidFill>
            </a:endParaRPr>
          </a:p>
        </p:txBody>
      </p:sp>
      <p:graphicFrame>
        <p:nvGraphicFramePr>
          <p:cNvPr id="3" name="Chart 2"/>
          <p:cNvGraphicFramePr/>
          <p:nvPr>
            <p:extLst>
              <p:ext uri="{D42A27DB-BD31-4B8C-83A1-F6EECF244321}">
                <p14:modId xmlns:p14="http://schemas.microsoft.com/office/powerpoint/2010/main" val="1311546615"/>
              </p:ext>
            </p:extLst>
          </p:nvPr>
        </p:nvGraphicFramePr>
        <p:xfrm>
          <a:off x="227881" y="1373530"/>
          <a:ext cx="8381786" cy="3336717"/>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9"/>
          <p:cNvGrpSpPr/>
          <p:nvPr/>
        </p:nvGrpSpPr>
        <p:grpSpPr>
          <a:xfrm>
            <a:off x="228601" y="1010342"/>
            <a:ext cx="8381181" cy="3726271"/>
            <a:chOff x="467430" y="836635"/>
            <a:chExt cx="8209026" cy="5329214"/>
          </a:xfrm>
        </p:grpSpPr>
        <p:sp>
          <p:nvSpPr>
            <p:cNvPr id="5" name="txtboxInfographicTitleBar"/>
            <p:cNvSpPr/>
            <p:nvPr/>
          </p:nvSpPr>
          <p:spPr>
            <a:xfrm>
              <a:off x="467430" y="836635"/>
              <a:ext cx="8208912" cy="403646"/>
            </a:xfrm>
            <a:prstGeom prst="rect">
              <a:avLst/>
            </a:prstGeom>
            <a:solidFill>
              <a:srgbClr val="707C8A"/>
            </a:solidFill>
            <a:ln w="25400" cap="flat" cmpd="sng" algn="ctr">
              <a:noFill/>
              <a:prstDash val="solid"/>
            </a:ln>
            <a:effectLst/>
          </p:spPr>
          <p:txBody>
            <a:bodyPr lIns="72000" tIns="36000" rIns="72000" bIns="3600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en-US" sz="1800" b="1" kern="0" dirty="0">
                  <a:solidFill>
                    <a:srgbClr val="FFFFFF"/>
                  </a:solidFill>
                  <a:latin typeface="Arial"/>
                </a:rPr>
                <a:t>ADAS Applications Leading to Autonomy – Worldwide Production Units</a:t>
              </a:r>
            </a:p>
          </p:txBody>
        </p:sp>
        <p:sp>
          <p:nvSpPr>
            <p:cNvPr id="6" name="txtboxInfographicBorder"/>
            <p:cNvSpPr/>
            <p:nvPr/>
          </p:nvSpPr>
          <p:spPr>
            <a:xfrm>
              <a:off x="467544" y="838200"/>
              <a:ext cx="8208912" cy="5327649"/>
            </a:xfrm>
            <a:prstGeom prst="rect">
              <a:avLst/>
            </a:prstGeom>
            <a:noFill/>
            <a:ln w="19050" cap="flat" cmpd="sng" algn="ctr">
              <a:solidFill>
                <a:srgbClr val="707C8A"/>
              </a:solidFill>
              <a:prstDash val="solid"/>
            </a:ln>
            <a:effectLst/>
          </p:spPr>
          <p:txBody>
            <a:bodyPr rtlCol="0" anchor="ctr"/>
            <a:lstStyle/>
            <a:p>
              <a:pPr algn="ctr">
                <a:defRPr/>
              </a:pPr>
              <a:endParaRPr lang="en-US" kern="0" dirty="0">
                <a:solidFill>
                  <a:prstClr val="white"/>
                </a:solidFill>
                <a:latin typeface="Arial"/>
              </a:endParaRPr>
            </a:p>
          </p:txBody>
        </p:sp>
      </p:grpSp>
      <p:sp>
        <p:nvSpPr>
          <p:cNvPr id="7" name="txtboxInfographicSourceLine"/>
          <p:cNvSpPr txBox="1"/>
          <p:nvPr/>
        </p:nvSpPr>
        <p:spPr>
          <a:xfrm>
            <a:off x="1204784" y="4615474"/>
            <a:ext cx="7324082" cy="242276"/>
          </a:xfrm>
          <a:prstGeom prst="rect">
            <a:avLst/>
          </a:prstGeom>
          <a:noFill/>
        </p:spPr>
        <p:txBody>
          <a:bodyPr wrap="none" lIns="72000" tIns="0" rIns="0" bIns="72000" rtlCol="0" anchor="b">
            <a:noAutofit/>
          </a:bodyPr>
          <a:lstStyle/>
          <a:p>
            <a:pPr algn="r">
              <a:defRPr/>
            </a:pPr>
            <a:endParaRPr lang="en-US" sz="800" i="1" kern="0" dirty="0">
              <a:solidFill>
                <a:prstClr val="black"/>
              </a:solidFill>
              <a:latin typeface="Arial"/>
            </a:endParaRPr>
          </a:p>
        </p:txBody>
      </p:sp>
      <p:sp>
        <p:nvSpPr>
          <p:cNvPr id="8" name="Title 1"/>
          <p:cNvSpPr txBox="1">
            <a:spLocks/>
          </p:cNvSpPr>
          <p:nvPr/>
        </p:nvSpPr>
        <p:spPr>
          <a:xfrm>
            <a:off x="228600" y="133350"/>
            <a:ext cx="8229600" cy="308372"/>
          </a:xfrm>
          <a:prstGeom prst="rect">
            <a:avLst/>
          </a:prstGeom>
          <a:effectLst>
            <a:outerShdw blurRad="50800" dist="38100" dir="2700000" algn="tl" rotWithShape="0">
              <a:prstClr val="black">
                <a:alpha val="40000"/>
              </a:prstClr>
            </a:outerShdw>
          </a:effectLst>
        </p:spPr>
        <p:txBody>
          <a:bodyPr vert="horz" lIns="0" tIns="0" rIns="0" bIns="0" rtlCol="0" anchor="t">
            <a:noAutofit/>
          </a:bodyPr>
          <a:lstStyle>
            <a:lvl1pPr algn="l" defTabSz="914400" rtl="0" eaLnBrk="1" latinLnBrk="0" hangingPunct="1">
              <a:lnSpc>
                <a:spcPts val="2600"/>
              </a:lnSpc>
              <a:spcBef>
                <a:spcPct val="0"/>
              </a:spcBef>
              <a:buNone/>
              <a:defRPr sz="2400" b="1" kern="1200" spc="-80" baseline="0">
                <a:solidFill>
                  <a:schemeClr val="tx2"/>
                </a:solidFill>
                <a:latin typeface="+mj-lt"/>
                <a:ea typeface="+mj-ea"/>
                <a:cs typeface="+mj-cs"/>
              </a:defRPr>
            </a:lvl1pPr>
          </a:lstStyle>
          <a:p>
            <a:r>
              <a:rPr lang="en-US" sz="3200" b="0" dirty="0">
                <a:solidFill>
                  <a:schemeClr val="tx1"/>
                </a:solidFill>
              </a:rPr>
              <a:t>Autonomous</a:t>
            </a:r>
            <a:r>
              <a:rPr lang="en-US" sz="3200" b="0" dirty="0">
                <a:solidFill>
                  <a:srgbClr val="00B140"/>
                </a:solidFill>
              </a:rPr>
              <a:t> </a:t>
            </a:r>
            <a:r>
              <a:rPr lang="en-US" sz="3200" b="0" dirty="0">
                <a:solidFill>
                  <a:schemeClr val="tx1"/>
                </a:solidFill>
              </a:rPr>
              <a:t>Vehicle Outlook</a:t>
            </a:r>
          </a:p>
        </p:txBody>
      </p:sp>
      <p:sp>
        <p:nvSpPr>
          <p:cNvPr id="9" name="Text Box 8"/>
          <p:cNvSpPr txBox="1">
            <a:spLocks noChangeArrowheads="1"/>
          </p:cNvSpPr>
          <p:nvPr/>
        </p:nvSpPr>
        <p:spPr bwMode="auto">
          <a:xfrm>
            <a:off x="6705600" y="4877702"/>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
        <p:nvSpPr>
          <p:cNvPr id="11" name="Rectangle 10"/>
          <p:cNvSpPr/>
          <p:nvPr/>
        </p:nvSpPr>
        <p:spPr>
          <a:xfrm>
            <a:off x="304800" y="472678"/>
            <a:ext cx="8686800" cy="369332"/>
          </a:xfrm>
          <a:prstGeom prst="rect">
            <a:avLst/>
          </a:prstGeom>
        </p:spPr>
        <p:txBody>
          <a:bodyPr wrap="square">
            <a:spAutoFit/>
          </a:bodyPr>
          <a:lstStyle/>
          <a:p>
            <a:r>
              <a:rPr lang="en-US" dirty="0">
                <a:solidFill>
                  <a:srgbClr val="00B140"/>
                </a:solidFill>
                <a:latin typeface="Arial" panose="020B0604020202020204" pitchFamily="34" charset="0"/>
                <a:cs typeface="Arial" panose="020B0604020202020204" pitchFamily="34" charset="0"/>
              </a:rPr>
              <a:t>Building Blocks of Autonomy Offer Compelling Near-Term Growth Prospects</a:t>
            </a:r>
          </a:p>
        </p:txBody>
      </p:sp>
    </p:spTree>
    <p:extLst>
      <p:ext uri="{BB962C8B-B14F-4D97-AF65-F5344CB8AC3E}">
        <p14:creationId xmlns:p14="http://schemas.microsoft.com/office/powerpoint/2010/main" val="15366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56</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61950"/>
            <a:ext cx="6143625" cy="369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24600" y="1352550"/>
            <a:ext cx="685800" cy="1569660"/>
          </a:xfrm>
          <a:prstGeom prst="rect">
            <a:avLst/>
          </a:prstGeom>
          <a:noFill/>
        </p:spPr>
        <p:txBody>
          <a:bodyPr wrap="square" rtlCol="0">
            <a:spAutoFit/>
          </a:bodyPr>
          <a:lstStyle/>
          <a:p>
            <a:pPr algn="ctr"/>
            <a:r>
              <a:rPr lang="en-US" sz="9600" dirty="0"/>
              <a:t>+</a:t>
            </a:r>
          </a:p>
        </p:txBody>
      </p:sp>
      <p:sp>
        <p:nvSpPr>
          <p:cNvPr id="6" name="TextBox 5"/>
          <p:cNvSpPr txBox="1"/>
          <p:nvPr/>
        </p:nvSpPr>
        <p:spPr>
          <a:xfrm>
            <a:off x="7086600" y="1352550"/>
            <a:ext cx="1676400" cy="1569660"/>
          </a:xfrm>
          <a:prstGeom prst="rect">
            <a:avLst/>
          </a:prstGeom>
          <a:noFill/>
        </p:spPr>
        <p:txBody>
          <a:bodyPr wrap="square" rtlCol="0">
            <a:spAutoFit/>
          </a:bodyPr>
          <a:lstStyle/>
          <a:p>
            <a:pPr algn="ctr"/>
            <a:r>
              <a:rPr lang="en-US" sz="9600" dirty="0"/>
              <a:t>AI</a:t>
            </a:r>
          </a:p>
        </p:txBody>
      </p:sp>
    </p:spTree>
    <p:extLst>
      <p:ext uri="{BB962C8B-B14F-4D97-AF65-F5344CB8AC3E}">
        <p14:creationId xmlns:p14="http://schemas.microsoft.com/office/powerpoint/2010/main" val="11544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7836617" cy="432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96DBFC3B-CC32-4FC6-8118-80BDCA79AC6E}" type="slidenum">
              <a:rPr lang="en-US" smtClean="0"/>
              <a:t>57</a:t>
            </a:fld>
            <a:endParaRPr lang="en-US"/>
          </a:p>
        </p:txBody>
      </p:sp>
      <p:sp>
        <p:nvSpPr>
          <p:cNvPr id="3" name="Rectangle 2"/>
          <p:cNvSpPr/>
          <p:nvPr/>
        </p:nvSpPr>
        <p:spPr>
          <a:xfrm>
            <a:off x="5105400" y="1200150"/>
            <a:ext cx="32004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83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58</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7260"/>
            <a:ext cx="7620000" cy="433658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333750"/>
            <a:ext cx="19812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808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59</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0549"/>
            <a:ext cx="4781550"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4700" y="83127"/>
            <a:ext cx="3907849" cy="126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876550"/>
            <a:ext cx="4029075" cy="72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30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4324350"/>
            <a:ext cx="9067800"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idx="4294967295"/>
          </p:nvPr>
        </p:nvSpPr>
        <p:spPr>
          <a:xfrm>
            <a:off x="361950" y="320501"/>
            <a:ext cx="8324850" cy="346249"/>
          </a:xfrm>
          <a:effectLst>
            <a:outerShdw blurRad="50800" dist="38100" dir="2700000" algn="tl" rotWithShape="0">
              <a:prstClr val="black">
                <a:alpha val="40000"/>
              </a:prstClr>
            </a:outerShdw>
          </a:effectLst>
        </p:spPr>
        <p:txBody>
          <a:bodyPr>
            <a:normAutofit fontScale="90000"/>
          </a:bodyPr>
          <a:lstStyle/>
          <a:p>
            <a:r>
              <a:rPr lang="en-US" dirty="0"/>
              <a:t>VMT Success Linked to Gas Prices</a:t>
            </a:r>
          </a:p>
        </p:txBody>
      </p:sp>
      <p:pic>
        <p:nvPicPr>
          <p:cNvPr id="14" name="Picture 13" descr="https://charts.gasbuddy.com/ch.gaschart?Country=USA&amp;Crude=f&amp;Period=36&amp;Areas=USA%20Average%2C%2C&amp;Unit=US%20%24%2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03" y="871538"/>
            <a:ext cx="8688997" cy="421481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4114800" y="1785938"/>
            <a:ext cx="4267200" cy="1624012"/>
            <a:chOff x="4343400" y="2871788"/>
            <a:chExt cx="4267200" cy="1624012"/>
          </a:xfrm>
        </p:grpSpPr>
        <p:cxnSp>
          <p:nvCxnSpPr>
            <p:cNvPr id="16" name="Straight Arrow Connector 15"/>
            <p:cNvCxnSpPr/>
            <p:nvPr/>
          </p:nvCxnSpPr>
          <p:spPr>
            <a:xfrm>
              <a:off x="4343400" y="3886200"/>
              <a:ext cx="4267200" cy="609600"/>
            </a:xfrm>
            <a:prstGeom prst="straightConnector1">
              <a:avLst/>
            </a:prstGeom>
            <a:ln w="28575">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15200" y="2871788"/>
              <a:ext cx="1143000" cy="1200329"/>
            </a:xfrm>
            <a:prstGeom prst="rect">
              <a:avLst/>
            </a:prstGeom>
            <a:noFill/>
          </p:spPr>
          <p:txBody>
            <a:bodyPr wrap="square" rtlCol="0">
              <a:spAutoFit/>
            </a:bodyPr>
            <a:lstStyle/>
            <a:p>
              <a:pPr algn="ctr"/>
              <a:r>
                <a:rPr lang="en-US" dirty="0">
                  <a:solidFill>
                    <a:srgbClr val="FF0000"/>
                  </a:solidFill>
                </a:rPr>
                <a:t>-18% vs </a:t>
              </a:r>
            </a:p>
            <a:p>
              <a:pPr algn="ctr"/>
              <a:r>
                <a:rPr lang="en-US" dirty="0">
                  <a:solidFill>
                    <a:srgbClr val="FF0000"/>
                  </a:solidFill>
                </a:rPr>
                <a:t>2 Year Peak</a:t>
              </a:r>
            </a:p>
          </p:txBody>
        </p:sp>
      </p:grpSp>
      <p:grpSp>
        <p:nvGrpSpPr>
          <p:cNvPr id="18" name="Group 17"/>
          <p:cNvGrpSpPr/>
          <p:nvPr/>
        </p:nvGrpSpPr>
        <p:grpSpPr>
          <a:xfrm>
            <a:off x="1066800" y="1657350"/>
            <a:ext cx="7315200" cy="1752600"/>
            <a:chOff x="1295400" y="2743200"/>
            <a:chExt cx="7315200" cy="1752600"/>
          </a:xfrm>
        </p:grpSpPr>
        <p:cxnSp>
          <p:nvCxnSpPr>
            <p:cNvPr id="19" name="Straight Arrow Connector 18"/>
            <p:cNvCxnSpPr/>
            <p:nvPr/>
          </p:nvCxnSpPr>
          <p:spPr>
            <a:xfrm>
              <a:off x="1447800" y="2743200"/>
              <a:ext cx="7162800" cy="175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95400" y="3295471"/>
              <a:ext cx="914400" cy="1200329"/>
            </a:xfrm>
            <a:prstGeom prst="rect">
              <a:avLst/>
            </a:prstGeom>
            <a:noFill/>
          </p:spPr>
          <p:txBody>
            <a:bodyPr wrap="square" rtlCol="0">
              <a:spAutoFit/>
            </a:bodyPr>
            <a:lstStyle/>
            <a:p>
              <a:pPr algn="ctr"/>
              <a:r>
                <a:rPr lang="en-US" dirty="0">
                  <a:solidFill>
                    <a:srgbClr val="FF0000"/>
                  </a:solidFill>
                </a:rPr>
                <a:t>-38% vs </a:t>
              </a:r>
            </a:p>
            <a:p>
              <a:pPr algn="ctr"/>
              <a:r>
                <a:rPr lang="en-US" dirty="0">
                  <a:solidFill>
                    <a:srgbClr val="FF0000"/>
                  </a:solidFill>
                </a:rPr>
                <a:t>3 Year Peak</a:t>
              </a:r>
            </a:p>
          </p:txBody>
        </p:sp>
      </p:grpSp>
    </p:spTree>
    <p:extLst>
      <p:ext uri="{BB962C8B-B14F-4D97-AF65-F5344CB8AC3E}">
        <p14:creationId xmlns:p14="http://schemas.microsoft.com/office/powerpoint/2010/main" val="52163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60</a:t>
            </a:fld>
            <a:endParaRPr lang="en-US"/>
          </a:p>
        </p:txBody>
      </p:sp>
      <p:pic>
        <p:nvPicPr>
          <p:cNvPr id="4" name="New Proj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99035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33" fill="hold"/>
                                        <p:tgtEl>
                                          <p:spTgt spid="4"/>
                                        </p:tgtEl>
                                      </p:cBhvr>
                                    </p:cmd>
                                  </p:childTnLst>
                                </p:cTn>
                              </p:par>
                            </p:childTnLst>
                          </p:cTn>
                        </p:par>
                        <p:par>
                          <p:cTn id="7" fill="hold">
                            <p:stCondLst>
                              <p:cond delay="102833"/>
                            </p:stCondLst>
                            <p:childTnLst>
                              <p:par>
                                <p:cTn id="8" presetID="6" presetClass="exit" presetSubtype="32" fill="hold" nodeType="afterEffect">
                                  <p:stCondLst>
                                    <p:cond delay="0"/>
                                  </p:stCondLst>
                                  <p:childTnLst>
                                    <p:animEffect transition="out" filter="circle(out)">
                                      <p:cBhvr>
                                        <p:cTn id="9" dur="2000"/>
                                        <p:tgtEl>
                                          <p:spTgt spid="4"/>
                                        </p:tgtEl>
                                      </p:cBhvr>
                                    </p:animEffect>
                                    <p:set>
                                      <p:cBhvr>
                                        <p:cTn id="10" dur="1" fill="hold">
                                          <p:stCondLst>
                                            <p:cond delay="1999"/>
                                          </p:stCondLst>
                                        </p:cTn>
                                        <p:tgtEl>
                                          <p:spTgt spid="4"/>
                                        </p:tgtEl>
                                        <p:attrNameLst>
                                          <p:attrName>style.visibility</p:attrName>
                                        </p:attrNameLst>
                                      </p:cBhvr>
                                      <p:to>
                                        <p:strVal val="hidden"/>
                                      </p:to>
                                    </p:set>
                                    <p:cmd type="call" cmd="stop">
                                      <p:cBhvr>
                                        <p:cTn id="11" dur="1">
                                          <p:stCondLst>
                                            <p:cond delay="19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61</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55" y="678749"/>
            <a:ext cx="4548188"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81150"/>
            <a:ext cx="4055661"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511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62</a:t>
            </a:fld>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4038600" cy="473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19600" y="1047750"/>
            <a:ext cx="990600" cy="373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53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6DBFC3B-CC32-4FC6-8118-80BDCA79AC6E}" type="slidenum">
              <a:rPr lang="en-US" smtClean="0"/>
              <a:t>63</a:t>
            </a:fld>
            <a:endParaRPr lang="en-US"/>
          </a:p>
        </p:txBody>
      </p:sp>
      <p:pic>
        <p:nvPicPr>
          <p:cNvPr id="3" name="ScreenCaptureProject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86945" cy="5143500"/>
          </a:xfrm>
          <a:prstGeom prst="rect">
            <a:avLst/>
          </a:prstGeom>
        </p:spPr>
      </p:pic>
    </p:spTree>
    <p:extLst>
      <p:ext uri="{BB962C8B-B14F-4D97-AF65-F5344CB8AC3E}">
        <p14:creationId xmlns:p14="http://schemas.microsoft.com/office/powerpoint/2010/main" val="376053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833" fill="hold"/>
                                        <p:tgtEl>
                                          <p:spTgt spid="3"/>
                                        </p:tgtEl>
                                      </p:cBhvr>
                                    </p:cmd>
                                  </p:childTnLst>
                                </p:cTn>
                              </p:par>
                            </p:childTnLst>
                          </p:cTn>
                        </p:par>
                        <p:par>
                          <p:cTn id="7" fill="hold">
                            <p:stCondLst>
                              <p:cond delay="161833"/>
                            </p:stCondLst>
                            <p:childTnLst>
                              <p:par>
                                <p:cTn id="8" presetID="6" presetClass="exit" presetSubtype="32" fill="hold" nodeType="afterEffect">
                                  <p:stCondLst>
                                    <p:cond delay="0"/>
                                  </p:stCondLst>
                                  <p:childTnLst>
                                    <p:animEffect transition="out" filter="circle(out)">
                                      <p:cBhvr>
                                        <p:cTn id="9" dur="2000"/>
                                        <p:tgtEl>
                                          <p:spTgt spid="3"/>
                                        </p:tgtEl>
                                      </p:cBhvr>
                                    </p:animEffect>
                                    <p:set>
                                      <p:cBhvr>
                                        <p:cTn id="10" dur="1" fill="hold">
                                          <p:stCondLst>
                                            <p:cond delay="1999"/>
                                          </p:stCondLst>
                                        </p:cTn>
                                        <p:tgtEl>
                                          <p:spTgt spid="3"/>
                                        </p:tgtEl>
                                        <p:attrNameLst>
                                          <p:attrName>style.visibility</p:attrName>
                                        </p:attrNameLst>
                                      </p:cBhvr>
                                      <p:to>
                                        <p:strVal val="hidden"/>
                                      </p:to>
                                    </p:set>
                                    <p:cmd type="call" cmd="stop">
                                      <p:cBhvr>
                                        <p:cTn id="11" dur="1">
                                          <p:stCondLst>
                                            <p:cond delay="1999"/>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210312" y="57150"/>
            <a:ext cx="8781288" cy="571500"/>
          </a:xfrm>
          <a:prstGeom prst="rect">
            <a:avLst/>
          </a:prstGeom>
          <a:effectLst>
            <a:outerShdw blurRad="50800" dist="38100" dir="2700000" algn="tl" rotWithShape="0">
              <a:prstClr val="black">
                <a:alpha val="40000"/>
              </a:prstClr>
            </a:outerShdw>
          </a:effectLst>
        </p:spPr>
        <p:txBody>
          <a:bodyPr/>
          <a:lstStyle>
            <a:lvl1pPr algn="l" defTabSz="914400" rtl="0" eaLnBrk="1" latinLnBrk="0" hangingPunct="1">
              <a:spcBef>
                <a:spcPct val="0"/>
              </a:spcBef>
              <a:buNone/>
              <a:defRPr sz="2400" kern="1200">
                <a:solidFill>
                  <a:schemeClr val="accent1"/>
                </a:solidFill>
                <a:latin typeface="+mj-lt"/>
                <a:ea typeface="+mj-ea"/>
                <a:cs typeface="+mj-cs"/>
              </a:defRPr>
            </a:lvl1pPr>
          </a:lstStyle>
          <a:p>
            <a:r>
              <a:rPr lang="en-US" sz="3600" dirty="0">
                <a:solidFill>
                  <a:schemeClr val="tx1"/>
                </a:solidFill>
                <a:latin typeface="Arial" panose="020B0604020202020204" pitchFamily="34" charset="0"/>
                <a:cs typeface="Arial" panose="020B0604020202020204" pitchFamily="34" charset="0"/>
              </a:rPr>
              <a:t>Aftermarket</a:t>
            </a:r>
            <a:r>
              <a:rPr lang="en-US" sz="3600" dirty="0">
                <a:solidFill>
                  <a:srgbClr val="003399"/>
                </a:solidFill>
                <a:latin typeface="Arial" panose="020B0604020202020204" pitchFamily="34" charset="0"/>
                <a:cs typeface="Arial" panose="020B0604020202020204" pitchFamily="34" charset="0"/>
              </a:rPr>
              <a:t> </a:t>
            </a:r>
            <a:r>
              <a:rPr lang="en-US" sz="3600" dirty="0">
                <a:solidFill>
                  <a:schemeClr val="tx1"/>
                </a:solidFill>
                <a:latin typeface="Arial" panose="020B0604020202020204" pitchFamily="34" charset="0"/>
                <a:cs typeface="Arial" panose="020B0604020202020204" pitchFamily="34" charset="0"/>
              </a:rPr>
              <a:t>Faces a Challenge</a:t>
            </a:r>
          </a:p>
        </p:txBody>
      </p:sp>
      <p:pic>
        <p:nvPicPr>
          <p:cNvPr id="7" name="Picture 12" descr="http://www.google.com/url?source=imgres&amp;ct=img&amp;q=http://www.landyzone.co.uk/lz/attachments/f9/14315d1268051720-freelander-front-brakes-binding-scan-100305-0004.jpg&amp;sa=X&amp;ei=nonITI7GA-SfnwfX7IQf&amp;ved=0CAQQ8wc4bg&amp;usg=AFQjCNFAdi38aqOo4H0bPRcjKFFhYC745Q"/>
          <p:cNvPicPr>
            <a:picLocks noChangeAspect="1" noChangeArrowheads="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968196" y="1429524"/>
            <a:ext cx="2575605" cy="2925017"/>
          </a:xfrm>
          <a:prstGeom prst="rect">
            <a:avLst/>
          </a:prstGeom>
          <a:noFill/>
        </p:spPr>
      </p:pic>
      <p:pic>
        <p:nvPicPr>
          <p:cNvPr id="8" name="Picture 8" descr="http://www.google.com/url?source=imgres&amp;ct=img&amp;q=http://www.vanpeltsales.com/FH_web/FH_images/FH_engine-pics/Flathead_Engine_complete_1937-38.jpg&amp;sa=X&amp;ei=R4jITMOFDcrEnAfgz-Uh&amp;ved=0CAQQ8wc4CA&amp;usg=AFQjCNFlj-e2_08dg8lbzuCjdxf82CUAvg"/>
          <p:cNvPicPr>
            <a:picLocks noChangeAspect="1" noChangeArrowheads="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b="2657"/>
          <a:stretch/>
        </p:blipFill>
        <p:spPr bwMode="auto">
          <a:xfrm>
            <a:off x="1201677" y="1028700"/>
            <a:ext cx="3783266" cy="3462914"/>
          </a:xfrm>
          <a:prstGeom prst="rect">
            <a:avLst/>
          </a:prstGeom>
          <a:noFill/>
        </p:spPr>
      </p:pic>
      <p:pic>
        <p:nvPicPr>
          <p:cNvPr id="9" name="Picture 6" descr="AFTERMARKE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53000" y="1186626"/>
            <a:ext cx="1025502" cy="96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4" descr="mechanic0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85999" y="2876522"/>
            <a:ext cx="2723585" cy="1359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7" descr="0042272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99051" y="1085850"/>
            <a:ext cx="1306178" cy="966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http://www.google.com/url?source=imgres&amp;ct=img&amp;q=http://usa.kolbenschmidt-pierburg.com/img/xl_technician_at_engine_bench.jpg&amp;sa=X&amp;ei=boPITN7JBcaInQfQjv2nAw&amp;ved=0CAQQ8wc4Aw&amp;usg=AFQjCNHSkJu2TKJRmUsqzI0I9Glt48-1zQ"/>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05229" y="2914651"/>
            <a:ext cx="1208287" cy="1359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descr="http://www.google.com/url?source=imgres&amp;ct=img&amp;q=http://www.powermaxtrans.com/css/images/DiagnosticTechnician.jpg&amp;sa=X&amp;ei=GofITOf9INCcnwfwwOBE&amp;ved=0CAQQ8wc4DA&amp;usg=AFQjCNGKzDpjIaCLpwqOeb1mGBfIO_U8Bw"/>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73178" y="2171700"/>
            <a:ext cx="1218223" cy="1359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2" descr="san-diego-auto-mechanic-photo"/>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57924" y="1087106"/>
            <a:ext cx="1289868" cy="967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6" descr="BCCA_Colo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231199" y="3829051"/>
            <a:ext cx="1267819" cy="315179"/>
          </a:xfrm>
          <a:prstGeom prst="rect">
            <a:avLst/>
          </a:prstGeom>
          <a:noFill/>
        </p:spPr>
      </p:pic>
    </p:spTree>
    <p:extLst>
      <p:ext uri="{BB962C8B-B14F-4D97-AF65-F5344CB8AC3E}">
        <p14:creationId xmlns:p14="http://schemas.microsoft.com/office/powerpoint/2010/main" val="27471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210312" y="285750"/>
            <a:ext cx="6190488" cy="342900"/>
          </a:xfrm>
          <a:prstGeom prst="rect">
            <a:avLst/>
          </a:prstGeom>
        </p:spPr>
        <p:txBody>
          <a:bodyPr/>
          <a:lstStyle>
            <a:lvl1pPr algn="l" defTabSz="914400" rtl="0" eaLnBrk="1" latinLnBrk="0" hangingPunct="1">
              <a:spcBef>
                <a:spcPct val="0"/>
              </a:spcBef>
              <a:buNone/>
              <a:defRPr sz="2400" kern="1200">
                <a:solidFill>
                  <a:schemeClr val="accent1"/>
                </a:solidFill>
                <a:latin typeface="+mj-lt"/>
                <a:ea typeface="+mj-ea"/>
                <a:cs typeface="+mj-cs"/>
              </a:defRPr>
            </a:lvl1pPr>
          </a:lstStyle>
          <a:p>
            <a:r>
              <a:rPr lang="en-US" sz="2800" b="1" dirty="0">
                <a:solidFill>
                  <a:srgbClr val="003399"/>
                </a:solidFill>
              </a:rPr>
              <a:t>Consumers Must Have Confidence</a:t>
            </a:r>
          </a:p>
        </p:txBody>
      </p:sp>
      <p:pic>
        <p:nvPicPr>
          <p:cNvPr id="7" name="Picture 12" descr="http://www.google.com/url?source=imgres&amp;ct=img&amp;q=http://www.landyzone.co.uk/lz/attachments/f9/14315d1268051720-freelander-front-brakes-binding-scan-100305-0004.jpg&amp;sa=X&amp;ei=nonITI7GA-SfnwfX7IQf&amp;ved=0CAQQ8wc4bg&amp;usg=AFQjCNFAdi38aqOo4H0bPRcjKFFhYC745Q"/>
          <p:cNvPicPr>
            <a:picLocks noChangeAspect="1" noChangeArrowheads="1"/>
          </p:cNvPicPr>
          <p:nvPr/>
        </p:nvPicPr>
        <p:blipFill rotWithShape="1">
          <a:blip r:embed="rId3" cstate="email">
            <a:lum bright="70000" contrast="-70000"/>
            <a:extLst>
              <a:ext uri="{28A0092B-C50C-407E-A947-70E740481C1C}">
                <a14:useLocalDpi xmlns:a14="http://schemas.microsoft.com/office/drawing/2010/main"/>
              </a:ext>
            </a:extLst>
          </a:blip>
          <a:srcRect/>
          <a:stretch/>
        </p:blipFill>
        <p:spPr bwMode="auto">
          <a:xfrm>
            <a:off x="4985719" y="1429524"/>
            <a:ext cx="2575605" cy="2925017"/>
          </a:xfrm>
          <a:prstGeom prst="rect">
            <a:avLst/>
          </a:prstGeom>
          <a:noFill/>
        </p:spPr>
      </p:pic>
      <p:pic>
        <p:nvPicPr>
          <p:cNvPr id="8" name="Picture 8" descr="http://www.google.com/url?source=imgres&amp;ct=img&amp;q=http://www.vanpeltsales.com/FH_web/FH_images/FH_engine-pics/Flathead_Engine_complete_1937-38.jpg&amp;sa=X&amp;ei=R4jITMOFDcrEnAfgz-Uh&amp;ved=0CAQQ8wc4CA&amp;usg=AFQjCNFlj-e2_08dg8lbzuCjdxf82CUAvg"/>
          <p:cNvPicPr>
            <a:picLocks noChangeAspect="1" noChangeArrowheads="1"/>
          </p:cNvPicPr>
          <p:nvPr/>
        </p:nvPicPr>
        <p:blipFill rotWithShape="1">
          <a:blip r:embed="rId4" cstate="email">
            <a:lum bright="70000" contrast="-70000"/>
            <a:extLst>
              <a:ext uri="{28A0092B-C50C-407E-A947-70E740481C1C}">
                <a14:useLocalDpi xmlns:a14="http://schemas.microsoft.com/office/drawing/2010/main"/>
              </a:ext>
            </a:extLst>
          </a:blip>
          <a:srcRect b="2657"/>
          <a:stretch/>
        </p:blipFill>
        <p:spPr bwMode="auto">
          <a:xfrm>
            <a:off x="1219200" y="1028700"/>
            <a:ext cx="3783266" cy="3462914"/>
          </a:xfrm>
          <a:prstGeom prst="rect">
            <a:avLst/>
          </a:prstGeom>
          <a:noFill/>
        </p:spPr>
      </p:pic>
      <p:pic>
        <p:nvPicPr>
          <p:cNvPr id="9" name="Picture 6" descr="AFTERMARKET"/>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970523" y="1186626"/>
            <a:ext cx="1025502" cy="96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14" descr="mechanic03"/>
          <p:cNvPicPr>
            <a:picLocks noChangeAspect="1" noChangeArrowheads="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03523" y="2876522"/>
            <a:ext cx="2723585" cy="1359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7" descr="00422728"/>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16574" y="1085850"/>
            <a:ext cx="1306178" cy="966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http://www.google.com/url?source=imgres&amp;ct=img&amp;q=http://usa.kolbenschmidt-pierburg.com/img/xl_technician_at_engine_bench.jpg&amp;sa=X&amp;ei=boPITN7JBcaInQfQjv2nAw&amp;ved=0CAQQ8wc4Aw&amp;usg=AFQjCNHSkJu2TKJRmUsqzI0I9Glt48-1zQ"/>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22752" y="2914651"/>
            <a:ext cx="1208287" cy="1359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6" descr="http://www.google.com/url?source=imgres&amp;ct=img&amp;q=http://www.powermaxtrans.com/css/images/DiagnosticTechnician.jpg&amp;sa=X&amp;ei=GofITOf9INCcnwfwwOBE&amp;ved=0CAQQ8wc4DA&amp;usg=AFQjCNGKzDpjIaCLpwqOeb1mGBfIO_U8Bw"/>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90701" y="2171700"/>
            <a:ext cx="1218223" cy="1359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22" descr="san-diego-auto-mechanic-photo"/>
          <p:cNvPicPr>
            <a:picLocks noChangeAspect="1" noChangeArrowheads="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475447" y="1087106"/>
            <a:ext cx="1289868" cy="9674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26" descr="BCCA_Color"/>
          <p:cNvPicPr>
            <a:picLocks noChangeAspect="1" noChangeArrowheads="1"/>
          </p:cNvPicPr>
          <p:nvPr/>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248722" y="3829051"/>
            <a:ext cx="1267819" cy="315179"/>
          </a:xfrm>
          <a:prstGeom prst="rect">
            <a:avLst/>
          </a:prstGeom>
          <a:noFill/>
        </p:spPr>
      </p:pic>
      <p:sp>
        <p:nvSpPr>
          <p:cNvPr id="19" name="TextBox 18"/>
          <p:cNvSpPr txBox="1"/>
          <p:nvPr/>
        </p:nvSpPr>
        <p:spPr>
          <a:xfrm>
            <a:off x="1066800" y="1570242"/>
            <a:ext cx="6462602" cy="2554545"/>
          </a:xfrm>
          <a:prstGeom prst="rect">
            <a:avLst/>
          </a:prstGeom>
          <a:noFill/>
          <a:effectLst>
            <a:outerShdw blurRad="50800" dist="38100" dir="18900000" algn="bl" rotWithShape="0">
              <a:schemeClr val="bg1">
                <a:lumMod val="50000"/>
                <a:alpha val="40000"/>
              </a:schemeClr>
            </a:outerShdw>
          </a:effectLst>
        </p:spPr>
        <p:txBody>
          <a:bodyPr wrap="square">
            <a:spAutoFit/>
          </a:bodyPr>
          <a:lstStyle/>
          <a:p>
            <a:pPr algn="ctr" defTabSz="914400" eaLnBrk="0" fontAlgn="base" hangingPunct="0">
              <a:spcBef>
                <a:spcPct val="0"/>
              </a:spcBef>
              <a:spcAft>
                <a:spcPct val="0"/>
              </a:spcAft>
              <a:defRPr/>
            </a:pPr>
            <a:r>
              <a:rPr lang="en-US" sz="4000" b="1" i="1" dirty="0">
                <a:solidFill>
                  <a:srgbClr val="000000">
                    <a:lumMod val="85000"/>
                    <a:lumOff val="15000"/>
                  </a:srgbClr>
                </a:solidFill>
                <a:effectLst>
                  <a:outerShdw blurRad="127000" dir="4620000" algn="tl" rotWithShape="0">
                    <a:srgbClr val="000000">
                      <a:lumMod val="75000"/>
                      <a:lumOff val="25000"/>
                      <a:alpha val="40000"/>
                    </a:srgbClr>
                  </a:outerShdw>
                </a:effectLst>
                <a:latin typeface="Calibri" pitchFamily="34" charset="0"/>
              </a:rPr>
              <a:t>The Aftermarket Industry has the needed parts &amp; technicians to service this new technology.</a:t>
            </a:r>
            <a:endParaRPr lang="en-US" sz="4000" b="1" i="1" dirty="0">
              <a:solidFill>
                <a:srgbClr val="000000">
                  <a:lumMod val="85000"/>
                  <a:lumOff val="15000"/>
                </a:srgbClr>
              </a:solidFill>
              <a:effectLst>
                <a:outerShdw blurRad="127000" dir="4620000" algn="tl" rotWithShape="0">
                  <a:srgbClr val="000000">
                    <a:lumMod val="75000"/>
                    <a:lumOff val="25000"/>
                    <a:alpha val="40000"/>
                  </a:srgbClr>
                </a:outerShdw>
              </a:effectLst>
              <a:latin typeface="Times" pitchFamily="18" charset="0"/>
            </a:endParaRPr>
          </a:p>
        </p:txBody>
      </p:sp>
    </p:spTree>
    <p:extLst>
      <p:ext uri="{BB962C8B-B14F-4D97-AF65-F5344CB8AC3E}">
        <p14:creationId xmlns:p14="http://schemas.microsoft.com/office/powerpoint/2010/main" val="138682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Connected Car &amp; the aftermarket</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96DBFC3B-CC32-4FC6-8118-80BDCA79AC6E}" type="slidenum">
              <a:rPr lang="en-US" smtClean="0"/>
              <a:t>66</a:t>
            </a:fld>
            <a:endParaRPr lang="en-US"/>
          </a:p>
        </p:txBody>
      </p:sp>
    </p:spTree>
    <p:extLst>
      <p:ext uri="{BB962C8B-B14F-4D97-AF65-F5344CB8AC3E}">
        <p14:creationId xmlns:p14="http://schemas.microsoft.com/office/powerpoint/2010/main" val="2743534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248150"/>
            <a:ext cx="9144000"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8100"/>
            <a:ext cx="8229600" cy="857250"/>
          </a:xfrm>
        </p:spPr>
        <p:txBody>
          <a:bodyPr/>
          <a:lstStyle/>
          <a:p>
            <a:r>
              <a:rPr lang="en-US" dirty="0"/>
              <a:t>On-Star</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819151"/>
            <a:ext cx="4876800" cy="432434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89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248150"/>
            <a:ext cx="9144000"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8100"/>
            <a:ext cx="8229600" cy="857250"/>
          </a:xfrm>
        </p:spPr>
        <p:txBody>
          <a:bodyPr/>
          <a:lstStyle/>
          <a:p>
            <a:r>
              <a:rPr lang="en-US" dirty="0"/>
              <a:t>FCA UCONNECT ACCESS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9" y="1535906"/>
            <a:ext cx="8543925" cy="207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4" y="1410891"/>
            <a:ext cx="8715375" cy="2321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78756"/>
            <a:ext cx="8534400"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82234" y="4035056"/>
            <a:ext cx="5316279" cy="769441"/>
          </a:xfrm>
          <a:prstGeom prst="rect">
            <a:avLst/>
          </a:prstGeom>
          <a:noFill/>
        </p:spPr>
        <p:txBody>
          <a:bodyPr wrap="square" rtlCol="0">
            <a:spAutoFit/>
          </a:bodyPr>
          <a:lstStyle/>
          <a:p>
            <a:r>
              <a:rPr lang="en-US" sz="4400" dirty="0"/>
              <a:t>$149.99/year</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26026"/>
            <a:ext cx="4389954" cy="5148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99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050"/>
                                        </p:tgtEl>
                                        <p:attrNameLst>
                                          <p:attrName>ppt_w</p:attrName>
                                        </p:attrNameLst>
                                      </p:cBhvr>
                                      <p:tavLst>
                                        <p:tav tm="0">
                                          <p:val>
                                            <p:strVal val="ppt_w"/>
                                          </p:val>
                                        </p:tav>
                                        <p:tav tm="100000">
                                          <p:val>
                                            <p:fltVal val="0"/>
                                          </p:val>
                                        </p:tav>
                                      </p:tavLst>
                                    </p:anim>
                                    <p:anim calcmode="lin" valueType="num">
                                      <p:cBhvr>
                                        <p:cTn id="14" dur="500"/>
                                        <p:tgtEl>
                                          <p:spTgt spid="2050"/>
                                        </p:tgtEl>
                                        <p:attrNameLst>
                                          <p:attrName>ppt_h</p:attrName>
                                        </p:attrNameLst>
                                      </p:cBhvr>
                                      <p:tavLst>
                                        <p:tav tm="0">
                                          <p:val>
                                            <p:strVal val="ppt_h"/>
                                          </p:val>
                                        </p:tav>
                                        <p:tav tm="100000">
                                          <p:val>
                                            <p:fltVal val="0"/>
                                          </p:val>
                                        </p:tav>
                                      </p:tavLst>
                                    </p:anim>
                                    <p:animEffect transition="out" filter="fade">
                                      <p:cBhvr>
                                        <p:cTn id="15" dur="500"/>
                                        <p:tgtEl>
                                          <p:spTgt spid="2050"/>
                                        </p:tgtEl>
                                      </p:cBhvr>
                                    </p:animEffect>
                                    <p:set>
                                      <p:cBhvr>
                                        <p:cTn id="16" dur="1" fill="hold">
                                          <p:stCondLst>
                                            <p:cond delay="499"/>
                                          </p:stCondLst>
                                        </p:cTn>
                                        <p:tgtEl>
                                          <p:spTgt spid="2050"/>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anim calcmode="lin" valueType="num">
                                      <p:cBhvr>
                                        <p:cTn id="19" dur="500" fill="hold"/>
                                        <p:tgtEl>
                                          <p:spTgt spid="7170"/>
                                        </p:tgtEl>
                                        <p:attrNameLst>
                                          <p:attrName>ppt_w</p:attrName>
                                        </p:attrNameLst>
                                      </p:cBhvr>
                                      <p:tavLst>
                                        <p:tav tm="0">
                                          <p:val>
                                            <p:fltVal val="0"/>
                                          </p:val>
                                        </p:tav>
                                        <p:tav tm="100000">
                                          <p:val>
                                            <p:strVal val="#ppt_w"/>
                                          </p:val>
                                        </p:tav>
                                      </p:tavLst>
                                    </p:anim>
                                    <p:anim calcmode="lin" valueType="num">
                                      <p:cBhvr>
                                        <p:cTn id="20" dur="500" fill="hold"/>
                                        <p:tgtEl>
                                          <p:spTgt spid="7170"/>
                                        </p:tgtEl>
                                        <p:attrNameLst>
                                          <p:attrName>ppt_h</p:attrName>
                                        </p:attrNameLst>
                                      </p:cBhvr>
                                      <p:tavLst>
                                        <p:tav tm="0">
                                          <p:val>
                                            <p:fltVal val="0"/>
                                          </p:val>
                                        </p:tav>
                                        <p:tav tm="100000">
                                          <p:val>
                                            <p:strVal val="#ppt_h"/>
                                          </p:val>
                                        </p:tav>
                                      </p:tavLst>
                                    </p:anim>
                                    <p:animEffect transition="in" filter="fade">
                                      <p:cBhvr>
                                        <p:cTn id="21" dur="500"/>
                                        <p:tgtEl>
                                          <p:spTgt spid="717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7170"/>
                                        </p:tgtEl>
                                        <p:attrNameLst>
                                          <p:attrName>ppt_w</p:attrName>
                                        </p:attrNameLst>
                                      </p:cBhvr>
                                      <p:tavLst>
                                        <p:tav tm="0">
                                          <p:val>
                                            <p:strVal val="ppt_w"/>
                                          </p:val>
                                        </p:tav>
                                        <p:tav tm="100000">
                                          <p:val>
                                            <p:fltVal val="0"/>
                                          </p:val>
                                        </p:tav>
                                      </p:tavLst>
                                    </p:anim>
                                    <p:anim calcmode="lin" valueType="num">
                                      <p:cBhvr>
                                        <p:cTn id="26" dur="500"/>
                                        <p:tgtEl>
                                          <p:spTgt spid="7170"/>
                                        </p:tgtEl>
                                        <p:attrNameLst>
                                          <p:attrName>ppt_h</p:attrName>
                                        </p:attrNameLst>
                                      </p:cBhvr>
                                      <p:tavLst>
                                        <p:tav tm="0">
                                          <p:val>
                                            <p:strVal val="ppt_h"/>
                                          </p:val>
                                        </p:tav>
                                        <p:tav tm="100000">
                                          <p:val>
                                            <p:fltVal val="0"/>
                                          </p:val>
                                        </p:tav>
                                      </p:tavLst>
                                    </p:anim>
                                    <p:animEffect transition="out" filter="fade">
                                      <p:cBhvr>
                                        <p:cTn id="27" dur="500"/>
                                        <p:tgtEl>
                                          <p:spTgt spid="7170"/>
                                        </p:tgtEl>
                                      </p:cBhvr>
                                    </p:animEffect>
                                    <p:set>
                                      <p:cBhvr>
                                        <p:cTn id="28" dur="1" fill="hold">
                                          <p:stCondLst>
                                            <p:cond delay="499"/>
                                          </p:stCondLst>
                                        </p:cTn>
                                        <p:tgtEl>
                                          <p:spTgt spid="7170"/>
                                        </p:tgtEl>
                                        <p:attrNameLst>
                                          <p:attrName>style.visibility</p:attrName>
                                        </p:attrNameLst>
                                      </p:cBhvr>
                                      <p:to>
                                        <p:strVal val="hidden"/>
                                      </p:to>
                                    </p:set>
                                  </p:childTnLst>
                                </p:cTn>
                              </p:par>
                              <p:par>
                                <p:cTn id="29" presetID="53" presetClass="entr" presetSubtype="16" fill="hold" nodeType="withEffect">
                                  <p:stCondLst>
                                    <p:cond delay="0"/>
                                  </p:stCondLst>
                                  <p:childTnLst>
                                    <p:set>
                                      <p:cBhvr>
                                        <p:cTn id="30" dur="1" fill="hold">
                                          <p:stCondLst>
                                            <p:cond delay="0"/>
                                          </p:stCondLst>
                                        </p:cTn>
                                        <p:tgtEl>
                                          <p:spTgt spid="7171"/>
                                        </p:tgtEl>
                                        <p:attrNameLst>
                                          <p:attrName>style.visibility</p:attrName>
                                        </p:attrNameLst>
                                      </p:cBhvr>
                                      <p:to>
                                        <p:strVal val="visible"/>
                                      </p:to>
                                    </p:set>
                                    <p:anim calcmode="lin" valueType="num">
                                      <p:cBhvr>
                                        <p:cTn id="31" dur="500" fill="hold"/>
                                        <p:tgtEl>
                                          <p:spTgt spid="7171"/>
                                        </p:tgtEl>
                                        <p:attrNameLst>
                                          <p:attrName>ppt_w</p:attrName>
                                        </p:attrNameLst>
                                      </p:cBhvr>
                                      <p:tavLst>
                                        <p:tav tm="0">
                                          <p:val>
                                            <p:fltVal val="0"/>
                                          </p:val>
                                        </p:tav>
                                        <p:tav tm="100000">
                                          <p:val>
                                            <p:strVal val="#ppt_w"/>
                                          </p:val>
                                        </p:tav>
                                      </p:tavLst>
                                    </p:anim>
                                    <p:anim calcmode="lin" valueType="num">
                                      <p:cBhvr>
                                        <p:cTn id="32" dur="500" fill="hold"/>
                                        <p:tgtEl>
                                          <p:spTgt spid="7171"/>
                                        </p:tgtEl>
                                        <p:attrNameLst>
                                          <p:attrName>ppt_h</p:attrName>
                                        </p:attrNameLst>
                                      </p:cBhvr>
                                      <p:tavLst>
                                        <p:tav tm="0">
                                          <p:val>
                                            <p:fltVal val="0"/>
                                          </p:val>
                                        </p:tav>
                                        <p:tav tm="100000">
                                          <p:val>
                                            <p:strVal val="#ppt_h"/>
                                          </p:val>
                                        </p:tav>
                                      </p:tavLst>
                                    </p:anim>
                                    <p:animEffect transition="in" filter="fade">
                                      <p:cBhvr>
                                        <p:cTn id="33" dur="500"/>
                                        <p:tgtEl>
                                          <p:spTgt spid="717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171"/>
                                        </p:tgtEl>
                                        <p:attrNameLst>
                                          <p:attrName>ppt_w</p:attrName>
                                        </p:attrNameLst>
                                      </p:cBhvr>
                                      <p:tavLst>
                                        <p:tav tm="0">
                                          <p:val>
                                            <p:strVal val="ppt_w"/>
                                          </p:val>
                                        </p:tav>
                                        <p:tav tm="100000">
                                          <p:val>
                                            <p:fltVal val="0"/>
                                          </p:val>
                                        </p:tav>
                                      </p:tavLst>
                                    </p:anim>
                                    <p:anim calcmode="lin" valueType="num">
                                      <p:cBhvr>
                                        <p:cTn id="38" dur="500"/>
                                        <p:tgtEl>
                                          <p:spTgt spid="7171"/>
                                        </p:tgtEl>
                                        <p:attrNameLst>
                                          <p:attrName>ppt_h</p:attrName>
                                        </p:attrNameLst>
                                      </p:cBhvr>
                                      <p:tavLst>
                                        <p:tav tm="0">
                                          <p:val>
                                            <p:strVal val="ppt_h"/>
                                          </p:val>
                                        </p:tav>
                                        <p:tav tm="100000">
                                          <p:val>
                                            <p:fltVal val="0"/>
                                          </p:val>
                                        </p:tav>
                                      </p:tavLst>
                                    </p:anim>
                                    <p:animEffect transition="out" filter="fade">
                                      <p:cBhvr>
                                        <p:cTn id="39" dur="500"/>
                                        <p:tgtEl>
                                          <p:spTgt spid="7171"/>
                                        </p:tgtEl>
                                      </p:cBhvr>
                                    </p:animEffect>
                                    <p:set>
                                      <p:cBhvr>
                                        <p:cTn id="40" dur="1" fill="hold">
                                          <p:stCondLst>
                                            <p:cond delay="499"/>
                                          </p:stCondLst>
                                        </p:cTn>
                                        <p:tgtEl>
                                          <p:spTgt spid="7171"/>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7172"/>
                                        </p:tgtEl>
                                        <p:attrNameLst>
                                          <p:attrName>style.visibility</p:attrName>
                                        </p:attrNameLst>
                                      </p:cBhvr>
                                      <p:to>
                                        <p:strVal val="visible"/>
                                      </p:to>
                                    </p:set>
                                    <p:anim calcmode="lin" valueType="num">
                                      <p:cBhvr>
                                        <p:cTn id="43" dur="500" fill="hold"/>
                                        <p:tgtEl>
                                          <p:spTgt spid="7172"/>
                                        </p:tgtEl>
                                        <p:attrNameLst>
                                          <p:attrName>ppt_w</p:attrName>
                                        </p:attrNameLst>
                                      </p:cBhvr>
                                      <p:tavLst>
                                        <p:tav tm="0">
                                          <p:val>
                                            <p:fltVal val="0"/>
                                          </p:val>
                                        </p:tav>
                                        <p:tav tm="100000">
                                          <p:val>
                                            <p:strVal val="#ppt_w"/>
                                          </p:val>
                                        </p:tav>
                                      </p:tavLst>
                                    </p:anim>
                                    <p:anim calcmode="lin" valueType="num">
                                      <p:cBhvr>
                                        <p:cTn id="44" dur="500" fill="hold"/>
                                        <p:tgtEl>
                                          <p:spTgt spid="7172"/>
                                        </p:tgtEl>
                                        <p:attrNameLst>
                                          <p:attrName>ppt_h</p:attrName>
                                        </p:attrNameLst>
                                      </p:cBhvr>
                                      <p:tavLst>
                                        <p:tav tm="0">
                                          <p:val>
                                            <p:fltVal val="0"/>
                                          </p:val>
                                        </p:tav>
                                        <p:tav tm="100000">
                                          <p:val>
                                            <p:strVal val="#ppt_h"/>
                                          </p:val>
                                        </p:tav>
                                      </p:tavLst>
                                    </p:anim>
                                    <p:animEffect transition="in" filter="fade">
                                      <p:cBhvr>
                                        <p:cTn id="45" dur="500"/>
                                        <p:tgtEl>
                                          <p:spTgt spid="717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r>
              <a:rPr lang="en-US" dirty="0" err="1"/>
              <a:t>NissanConnect</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117" y="1123950"/>
            <a:ext cx="5694161"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22" y="1123948"/>
            <a:ext cx="7677150" cy="322250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11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5"/>
                                        </p:tgtEl>
                                      </p:cBhvr>
                                    </p:animEffect>
                                    <p:set>
                                      <p:cBhvr>
                                        <p:cTn id="7" dur="1" fill="hold">
                                          <p:stCondLst>
                                            <p:cond delay="499"/>
                                          </p:stCondLst>
                                        </p:cTn>
                                        <p:tgtEl>
                                          <p:spTgt spid="307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 name="Rectangle 22"/>
          <p:cNvSpPr/>
          <p:nvPr/>
        </p:nvSpPr>
        <p:spPr>
          <a:xfrm>
            <a:off x="76200" y="4324350"/>
            <a:ext cx="9067800"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p:cNvGraphicFramePr>
            <a:graphicFrameLocks/>
          </p:cNvGraphicFramePr>
          <p:nvPr>
            <p:extLst>
              <p:ext uri="{D42A27DB-BD31-4B8C-83A1-F6EECF244321}">
                <p14:modId xmlns:p14="http://schemas.microsoft.com/office/powerpoint/2010/main" val="2914125200"/>
              </p:ext>
            </p:extLst>
          </p:nvPr>
        </p:nvGraphicFramePr>
        <p:xfrm>
          <a:off x="-16099" y="985009"/>
          <a:ext cx="9144000" cy="386960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Box 8"/>
          <p:cNvSpPr txBox="1">
            <a:spLocks noChangeArrowheads="1"/>
          </p:cNvSpPr>
          <p:nvPr/>
        </p:nvSpPr>
        <p:spPr bwMode="auto">
          <a:xfrm>
            <a:off x="7543768" y="4913226"/>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
        <p:nvSpPr>
          <p:cNvPr id="5" name="Text Box 42"/>
          <p:cNvSpPr txBox="1">
            <a:spLocks noChangeArrowheads="1"/>
          </p:cNvSpPr>
          <p:nvPr/>
        </p:nvSpPr>
        <p:spPr bwMode="auto">
          <a:xfrm>
            <a:off x="5676899" y="793265"/>
            <a:ext cx="3429000" cy="369332"/>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19063" indent="-119063" algn="ctr"/>
            <a:r>
              <a:rPr lang="en-US" sz="1800" b="1" dirty="0">
                <a:solidFill>
                  <a:srgbClr val="FF0000"/>
                </a:solidFill>
              </a:rPr>
              <a:t>2016 = 17.6 million units</a:t>
            </a:r>
          </a:p>
        </p:txBody>
      </p:sp>
      <p:grpSp>
        <p:nvGrpSpPr>
          <p:cNvPr id="10" name="Group 9"/>
          <p:cNvGrpSpPr/>
          <p:nvPr/>
        </p:nvGrpSpPr>
        <p:grpSpPr>
          <a:xfrm>
            <a:off x="5486400" y="4343406"/>
            <a:ext cx="3581399" cy="562749"/>
            <a:chOff x="5898078" y="5715000"/>
            <a:chExt cx="2930236" cy="750332"/>
          </a:xfrm>
        </p:grpSpPr>
        <p:sp>
          <p:nvSpPr>
            <p:cNvPr id="6" name="Text Box 42"/>
            <p:cNvSpPr txBox="1">
              <a:spLocks noChangeArrowheads="1"/>
            </p:cNvSpPr>
            <p:nvPr/>
          </p:nvSpPr>
          <p:spPr bwMode="auto">
            <a:xfrm>
              <a:off x="5898078" y="6096000"/>
              <a:ext cx="2930236" cy="369332"/>
            </a:xfrm>
            <a:prstGeom prst="rect">
              <a:avLst/>
            </a:prstGeom>
            <a:noFill/>
            <a:ln w="9525">
              <a:solidFill>
                <a:srgbClr val="FF0000"/>
              </a:solid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19063" indent="-119063" algn="ctr"/>
              <a:r>
                <a:rPr lang="en-US" sz="1200" b="1" dirty="0">
                  <a:solidFill>
                    <a:srgbClr val="FF0000"/>
                  </a:solidFill>
                </a:rPr>
                <a:t>Forecast Peak Again = 17.6MM in 2018</a:t>
              </a:r>
            </a:p>
          </p:txBody>
        </p:sp>
        <p:cxnSp>
          <p:nvCxnSpPr>
            <p:cNvPr id="8" name="Straight Arrow Connector 7"/>
            <p:cNvCxnSpPr/>
            <p:nvPr/>
          </p:nvCxnSpPr>
          <p:spPr>
            <a:xfrm flipV="1">
              <a:off x="8329551" y="5715000"/>
              <a:ext cx="0" cy="3810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 Box 43"/>
          <p:cNvSpPr txBox="1">
            <a:spLocks noChangeArrowheads="1"/>
          </p:cNvSpPr>
          <p:nvPr/>
        </p:nvSpPr>
        <p:spPr bwMode="auto">
          <a:xfrm>
            <a:off x="6858001" y="1080655"/>
            <a:ext cx="685739" cy="276999"/>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19063" indent="-119063" algn="ctr"/>
            <a:r>
              <a:rPr lang="en-US" sz="1200" b="1" dirty="0">
                <a:solidFill>
                  <a:srgbClr val="008000"/>
                </a:solidFill>
              </a:rPr>
              <a:t>5.8%</a:t>
            </a:r>
          </a:p>
        </p:txBody>
      </p:sp>
      <p:sp>
        <p:nvSpPr>
          <p:cNvPr id="15" name="Title 1"/>
          <p:cNvSpPr txBox="1">
            <a:spLocks/>
          </p:cNvSpPr>
          <p:nvPr/>
        </p:nvSpPr>
        <p:spPr>
          <a:xfrm>
            <a:off x="76200" y="342900"/>
            <a:ext cx="7772400" cy="502444"/>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defPPr>
              <a:defRPr lang="en-US"/>
            </a:defPPr>
            <a:lvl1pPr>
              <a:lnSpc>
                <a:spcPct val="90000"/>
              </a:lnSpc>
              <a:spcBef>
                <a:spcPct val="0"/>
              </a:spcBef>
              <a:buNone/>
              <a:defRPr sz="2800" b="1">
                <a:solidFill>
                  <a:schemeClr val="tx2"/>
                </a:solidFill>
                <a:latin typeface="Arial" panose="020B0604020202020204" pitchFamily="34" charset="0"/>
                <a:ea typeface="ヒラギノ角ゴ Pro W3"/>
                <a:cs typeface="Arial" panose="020B0604020202020204" pitchFamily="34" charset="0"/>
              </a:defRPr>
            </a:lvl1pPr>
          </a:lstStyle>
          <a:p>
            <a:r>
              <a:rPr lang="en-US" sz="4000" b="0" dirty="0">
                <a:solidFill>
                  <a:schemeClr val="tx1"/>
                </a:solidFill>
              </a:rPr>
              <a:t>U.S. Light Vehicle Sales</a:t>
            </a:r>
          </a:p>
        </p:txBody>
      </p:sp>
      <p:grpSp>
        <p:nvGrpSpPr>
          <p:cNvPr id="11" name="Group 10"/>
          <p:cNvGrpSpPr/>
          <p:nvPr/>
        </p:nvGrpSpPr>
        <p:grpSpPr>
          <a:xfrm>
            <a:off x="2057402" y="4621019"/>
            <a:ext cx="3520081" cy="313674"/>
            <a:chOff x="3200400" y="6019800"/>
            <a:chExt cx="3520081" cy="418234"/>
          </a:xfrm>
        </p:grpSpPr>
        <p:grpSp>
          <p:nvGrpSpPr>
            <p:cNvPr id="14" name="Group 13"/>
            <p:cNvGrpSpPr/>
            <p:nvPr/>
          </p:nvGrpSpPr>
          <p:grpSpPr>
            <a:xfrm>
              <a:off x="3200400" y="6019800"/>
              <a:ext cx="1905000" cy="410370"/>
              <a:chOff x="381000" y="6074543"/>
              <a:chExt cx="1905000" cy="410370"/>
            </a:xfrm>
          </p:grpSpPr>
          <p:sp>
            <p:nvSpPr>
              <p:cNvPr id="19" name="Rectangle 18"/>
              <p:cNvSpPr/>
              <p:nvPr/>
            </p:nvSpPr>
            <p:spPr>
              <a:xfrm>
                <a:off x="381000" y="6159639"/>
                <a:ext cx="533400" cy="152400"/>
              </a:xfrm>
              <a:prstGeom prst="rect">
                <a:avLst/>
              </a:prstGeom>
              <a:solidFill>
                <a:srgbClr val="A5A5A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endParaRPr>
              </a:p>
            </p:txBody>
          </p:sp>
          <p:sp>
            <p:nvSpPr>
              <p:cNvPr id="20" name="TextBox 19"/>
              <p:cNvSpPr txBox="1"/>
              <p:nvPr/>
            </p:nvSpPr>
            <p:spPr>
              <a:xfrm>
                <a:off x="914400" y="6074543"/>
                <a:ext cx="1371600" cy="410370"/>
              </a:xfrm>
              <a:prstGeom prst="rect">
                <a:avLst/>
              </a:prstGeom>
              <a:noFill/>
            </p:spPr>
            <p:txBody>
              <a:bodyPr wrap="square" rtlCol="0">
                <a:spAutoFit/>
              </a:bodyPr>
              <a:lstStyle/>
              <a:p>
                <a:r>
                  <a:rPr lang="en-US" sz="1400" b="1" dirty="0">
                    <a:solidFill>
                      <a:srgbClr val="000000"/>
                    </a:solidFill>
                  </a:rPr>
                  <a:t>History</a:t>
                </a:r>
              </a:p>
            </p:txBody>
          </p:sp>
        </p:grpSp>
        <p:grpSp>
          <p:nvGrpSpPr>
            <p:cNvPr id="16" name="Group 15"/>
            <p:cNvGrpSpPr/>
            <p:nvPr/>
          </p:nvGrpSpPr>
          <p:grpSpPr>
            <a:xfrm>
              <a:off x="4815481" y="6027662"/>
              <a:ext cx="1905000" cy="410372"/>
              <a:chOff x="2286000" y="6171919"/>
              <a:chExt cx="1905000" cy="410372"/>
            </a:xfrm>
          </p:grpSpPr>
          <p:sp>
            <p:nvSpPr>
              <p:cNvPr id="17" name="Rectangle 16"/>
              <p:cNvSpPr/>
              <p:nvPr/>
            </p:nvSpPr>
            <p:spPr>
              <a:xfrm>
                <a:off x="2286000" y="6248400"/>
                <a:ext cx="533400" cy="152400"/>
              </a:xfrm>
              <a:prstGeom prst="rect">
                <a:avLst/>
              </a:prstGeom>
              <a:solidFill>
                <a:srgbClr val="00B14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endParaRPr>
              </a:p>
            </p:txBody>
          </p:sp>
          <p:sp>
            <p:nvSpPr>
              <p:cNvPr id="18" name="TextBox 17"/>
              <p:cNvSpPr txBox="1"/>
              <p:nvPr/>
            </p:nvSpPr>
            <p:spPr>
              <a:xfrm>
                <a:off x="2819400" y="6171919"/>
                <a:ext cx="1371600" cy="410372"/>
              </a:xfrm>
              <a:prstGeom prst="rect">
                <a:avLst/>
              </a:prstGeom>
              <a:noFill/>
            </p:spPr>
            <p:txBody>
              <a:bodyPr wrap="square" rtlCol="0">
                <a:spAutoFit/>
              </a:bodyPr>
              <a:lstStyle/>
              <a:p>
                <a:r>
                  <a:rPr lang="en-US" sz="1400" b="1" dirty="0">
                    <a:solidFill>
                      <a:srgbClr val="000000"/>
                    </a:solidFill>
                  </a:rPr>
                  <a:t>Forecast</a:t>
                </a:r>
              </a:p>
            </p:txBody>
          </p:sp>
        </p:grpSp>
      </p:grpSp>
      <p:sp>
        <p:nvSpPr>
          <p:cNvPr id="21" name="Text Box 43"/>
          <p:cNvSpPr txBox="1">
            <a:spLocks noChangeArrowheads="1"/>
          </p:cNvSpPr>
          <p:nvPr/>
        </p:nvSpPr>
        <p:spPr bwMode="auto">
          <a:xfrm>
            <a:off x="7315201" y="1049551"/>
            <a:ext cx="685739" cy="276999"/>
          </a:xfrm>
          <a:prstGeom prst="rect">
            <a:avLst/>
          </a:prstGeom>
          <a:noFill/>
          <a:ln w="9525">
            <a:noFill/>
            <a:miter lim="800000"/>
            <a:headEnd/>
            <a:tailEnd/>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19063" indent="-119063" algn="ctr"/>
            <a:r>
              <a:rPr lang="en-US" sz="1200" b="1" dirty="0">
                <a:solidFill>
                  <a:srgbClr val="008000"/>
                </a:solidFill>
              </a:rPr>
              <a:t>Flat</a:t>
            </a:r>
          </a:p>
        </p:txBody>
      </p:sp>
      <p:sp>
        <p:nvSpPr>
          <p:cNvPr id="22" name="Slide Number Placeholder 1"/>
          <p:cNvSpPr>
            <a:spLocks noGrp="1"/>
          </p:cNvSpPr>
          <p:nvPr>
            <p:ph type="sldNum" sz="quarter" idx="12"/>
          </p:nvPr>
        </p:nvSpPr>
        <p:spPr>
          <a:xfrm>
            <a:off x="8274942" y="202646"/>
            <a:ext cx="411858" cy="115416"/>
          </a:xfrm>
        </p:spPr>
        <p:txBody>
          <a:bodyPr/>
          <a:lstStyle/>
          <a:p>
            <a:fld id="{4704619B-9823-F845-874B-2390AC991BC7}" type="slidenum">
              <a:rPr lang="en-US" smtClean="0">
                <a:solidFill>
                  <a:srgbClr val="FFFFFF"/>
                </a:solidFill>
              </a:rPr>
              <a:pPr/>
              <a:t>7</a:t>
            </a:fld>
            <a:endParaRPr lang="en-US" dirty="0">
              <a:solidFill>
                <a:srgbClr val="FFFFFF"/>
              </a:solidFill>
            </a:endParaRPr>
          </a:p>
        </p:txBody>
      </p:sp>
      <p:cxnSp>
        <p:nvCxnSpPr>
          <p:cNvPr id="3" name="Straight Connector 2"/>
          <p:cNvCxnSpPr/>
          <p:nvPr/>
        </p:nvCxnSpPr>
        <p:spPr>
          <a:xfrm>
            <a:off x="990600" y="1273746"/>
            <a:ext cx="8001000" cy="0"/>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sp>
        <p:nvSpPr>
          <p:cNvPr id="4" name="Isosceles Triangle 3"/>
          <p:cNvSpPr/>
          <p:nvPr/>
        </p:nvSpPr>
        <p:spPr>
          <a:xfrm rot="10800000">
            <a:off x="3733801" y="1188050"/>
            <a:ext cx="2514600" cy="1078900"/>
          </a:xfrm>
          <a:prstGeom prst="triangle">
            <a:avLst/>
          </a:prstGeom>
          <a:solidFill>
            <a:srgbClr val="4F81BD">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45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248150"/>
            <a:ext cx="9144000"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8100"/>
            <a:ext cx="8229600" cy="857250"/>
          </a:xfrm>
        </p:spPr>
        <p:txBody>
          <a:bodyPr/>
          <a:lstStyle/>
          <a:p>
            <a:r>
              <a:rPr lang="en-US" dirty="0"/>
              <a:t>Toyota </a:t>
            </a:r>
            <a:r>
              <a:rPr lang="en-US" dirty="0" err="1"/>
              <a:t>safetyconnect</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25" y="819150"/>
            <a:ext cx="1971675" cy="190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819151"/>
            <a:ext cx="1714026" cy="190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419350"/>
            <a:ext cx="1803791" cy="190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6975" y="2419350"/>
            <a:ext cx="1800225" cy="190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800350"/>
            <a:ext cx="368632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023" y="819150"/>
            <a:ext cx="2854377"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212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248150"/>
            <a:ext cx="9144000" cy="8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8100"/>
            <a:ext cx="8229600" cy="857250"/>
          </a:xfrm>
        </p:spPr>
        <p:txBody>
          <a:bodyPr/>
          <a:lstStyle/>
          <a:p>
            <a:r>
              <a:rPr lang="en-US" dirty="0"/>
              <a:t>Mercedes-Benz </a:t>
            </a:r>
            <a:r>
              <a:rPr lang="en-US" dirty="0" err="1"/>
              <a:t>mbrace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895350"/>
            <a:ext cx="8972550" cy="395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953000" y="1555394"/>
            <a:ext cx="990600" cy="1524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276600" y="1707794"/>
            <a:ext cx="2590800" cy="1524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84100"/>
            <a:ext cx="8991600" cy="369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13766" y="4222394"/>
            <a:ext cx="2057400" cy="2285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65" y="895350"/>
            <a:ext cx="889306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695325"/>
            <a:ext cx="9086850"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1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1" grpId="0" animBg="1"/>
      <p:bldP spid="11" grpId="1" animBg="1"/>
      <p:bldP spid="6" grpId="0" animBg="1"/>
      <p:bldP spid="6"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r>
              <a:rPr lang="en-US" dirty="0"/>
              <a:t>BMW </a:t>
            </a:r>
            <a:r>
              <a:rPr lang="en-US" dirty="0" err="1"/>
              <a:t>ConnectedDrive</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 y="982939"/>
            <a:ext cx="6755894" cy="361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325" y="1466421"/>
            <a:ext cx="7765149" cy="1489139"/>
          </a:xfrm>
          <a:prstGeom prst="rect">
            <a:avLst/>
          </a:prstGeom>
          <a:noFill/>
          <a:ln>
            <a:noFill/>
          </a:ln>
          <a:effectLst>
            <a:outerShdw blurRad="50800" dist="38100" dir="2700000" algn="tl" rotWithShape="0">
              <a:prstClr val="black">
                <a:alpha val="40000"/>
              </a:prstClr>
            </a:outerShdw>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99460" y="3572540"/>
            <a:ext cx="3370521" cy="558209"/>
          </a:xfrm>
          <a:prstGeom prst="rect">
            <a:avLst/>
          </a:prstGeom>
          <a:solidFill>
            <a:srgbClr val="FFFF00">
              <a:alpha val="3098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999460" y="1485901"/>
            <a:ext cx="295940" cy="208664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4369981" y="2955560"/>
            <a:ext cx="4616492" cy="616981"/>
          </a:xfrm>
          <a:prstGeom prst="line">
            <a:avLst/>
          </a:prstGeom>
        </p:spPr>
        <p:style>
          <a:lnRef idx="2">
            <a:schemeClr val="accent1"/>
          </a:lnRef>
          <a:fillRef idx="0">
            <a:schemeClr val="accent1"/>
          </a:fillRef>
          <a:effectRef idx="1">
            <a:schemeClr val="accent1"/>
          </a:effectRef>
          <a:fontRef idx="minor">
            <a:schemeClr val="tx1"/>
          </a:fontRef>
        </p:style>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20" y="1485900"/>
            <a:ext cx="8782870" cy="1253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81304" y="2210989"/>
            <a:ext cx="3062377" cy="156962"/>
          </a:xfrm>
          <a:prstGeom prst="rect">
            <a:avLst/>
          </a:prstGeom>
          <a:solidFill>
            <a:srgbClr val="FFFF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98420" y="2390831"/>
            <a:ext cx="8686800" cy="348123"/>
          </a:xfrm>
          <a:prstGeom prst="rect">
            <a:avLst/>
          </a:prstGeom>
          <a:solidFill>
            <a:srgbClr val="FFFF0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27039" y="1301202"/>
            <a:ext cx="8981290" cy="2946948"/>
          </a:xfrm>
          <a:prstGeom prst="rect">
            <a:avLst/>
          </a:prstGeom>
          <a:effectLst>
            <a:outerShdw blurRad="50800" dist="38100" dir="2700000" algn="tl" rotWithShape="0">
              <a:prstClr val="black">
                <a:alpha val="40000"/>
              </a:prstClr>
            </a:outerShdw>
          </a:effectLst>
        </p:spPr>
      </p:pic>
      <p:sp>
        <p:nvSpPr>
          <p:cNvPr id="9" name="Rectangle 8"/>
          <p:cNvSpPr/>
          <p:nvPr/>
        </p:nvSpPr>
        <p:spPr>
          <a:xfrm>
            <a:off x="4800600" y="1922820"/>
            <a:ext cx="3843081" cy="1524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2401" y="2075220"/>
            <a:ext cx="381000" cy="135769"/>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741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p:cTn id="16" dur="500" fill="hold"/>
                                        <p:tgtEl>
                                          <p:spTgt spid="4100"/>
                                        </p:tgtEl>
                                        <p:attrNameLst>
                                          <p:attrName>ppt_w</p:attrName>
                                        </p:attrNameLst>
                                      </p:cBhvr>
                                      <p:tavLst>
                                        <p:tav tm="0">
                                          <p:val>
                                            <p:fltVal val="0"/>
                                          </p:val>
                                        </p:tav>
                                        <p:tav tm="100000">
                                          <p:val>
                                            <p:strVal val="#ppt_w"/>
                                          </p:val>
                                        </p:tav>
                                      </p:tavLst>
                                    </p:anim>
                                    <p:anim calcmode="lin" valueType="num">
                                      <p:cBhvr>
                                        <p:cTn id="17" dur="500" fill="hold"/>
                                        <p:tgtEl>
                                          <p:spTgt spid="4100"/>
                                        </p:tgtEl>
                                        <p:attrNameLst>
                                          <p:attrName>ppt_h</p:attrName>
                                        </p:attrNameLst>
                                      </p:cBhvr>
                                      <p:tavLst>
                                        <p:tav tm="0">
                                          <p:val>
                                            <p:fltVal val="0"/>
                                          </p:val>
                                        </p:tav>
                                        <p:tav tm="100000">
                                          <p:val>
                                            <p:strVal val="#ppt_h"/>
                                          </p:val>
                                        </p:tav>
                                      </p:tavLst>
                                    </p:anim>
                                    <p:animEffect transition="in" filter="fade">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100"/>
                                        </p:tgtEl>
                                      </p:cBhvr>
                                    </p:animEffect>
                                    <p:set>
                                      <p:cBhvr>
                                        <p:cTn id="32" dur="1" fill="hold">
                                          <p:stCondLst>
                                            <p:cond delay="499"/>
                                          </p:stCondLst>
                                        </p:cTn>
                                        <p:tgtEl>
                                          <p:spTgt spid="4100"/>
                                        </p:tgtEl>
                                        <p:attrNameLst>
                                          <p:attrName>style.visibility</p:attrName>
                                        </p:attrNameLst>
                                      </p:cBhvr>
                                      <p:to>
                                        <p:strVal val="hidden"/>
                                      </p:to>
                                    </p:set>
                                  </p:childTnLst>
                                </p:cTn>
                              </p:par>
                              <p:par>
                                <p:cTn id="33" presetID="53" presetClass="entr" presetSubtype="16" fill="hold" nodeType="withEffect">
                                  <p:stCondLst>
                                    <p:cond delay="0"/>
                                  </p:stCondLst>
                                  <p:childTnLst>
                                    <p:set>
                                      <p:cBhvr>
                                        <p:cTn id="34" dur="1" fill="hold">
                                          <p:stCondLst>
                                            <p:cond delay="0"/>
                                          </p:stCondLst>
                                        </p:cTn>
                                        <p:tgtEl>
                                          <p:spTgt spid="3074"/>
                                        </p:tgtEl>
                                        <p:attrNameLst>
                                          <p:attrName>style.visibility</p:attrName>
                                        </p:attrNameLst>
                                      </p:cBhvr>
                                      <p:to>
                                        <p:strVal val="visible"/>
                                      </p:to>
                                    </p:set>
                                    <p:anim calcmode="lin" valueType="num">
                                      <p:cBhvr>
                                        <p:cTn id="35" dur="500" fill="hold"/>
                                        <p:tgtEl>
                                          <p:spTgt spid="3074"/>
                                        </p:tgtEl>
                                        <p:attrNameLst>
                                          <p:attrName>ppt_w</p:attrName>
                                        </p:attrNameLst>
                                      </p:cBhvr>
                                      <p:tavLst>
                                        <p:tav tm="0">
                                          <p:val>
                                            <p:fltVal val="0"/>
                                          </p:val>
                                        </p:tav>
                                        <p:tav tm="100000">
                                          <p:val>
                                            <p:strVal val="#ppt_w"/>
                                          </p:val>
                                        </p:tav>
                                      </p:tavLst>
                                    </p:anim>
                                    <p:anim calcmode="lin" valueType="num">
                                      <p:cBhvr>
                                        <p:cTn id="36" dur="500" fill="hold"/>
                                        <p:tgtEl>
                                          <p:spTgt spid="3074"/>
                                        </p:tgtEl>
                                        <p:attrNameLst>
                                          <p:attrName>ppt_h</p:attrName>
                                        </p:attrNameLst>
                                      </p:cBhvr>
                                      <p:tavLst>
                                        <p:tav tm="0">
                                          <p:val>
                                            <p:fltVal val="0"/>
                                          </p:val>
                                        </p:tav>
                                        <p:tav tm="100000">
                                          <p:val>
                                            <p:strVal val="#ppt_h"/>
                                          </p:val>
                                        </p:tav>
                                      </p:tavLst>
                                    </p:anim>
                                    <p:animEffect transition="in" filter="fade">
                                      <p:cBhvr>
                                        <p:cTn id="37" dur="500"/>
                                        <p:tgtEl>
                                          <p:spTgt spid="307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2" nodeType="click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100"/>
                                        </p:tgtEl>
                                      </p:cBhvr>
                                    </p:animEffect>
                                    <p:set>
                                      <p:cBhvr>
                                        <p:cTn id="57" dur="1" fill="hold">
                                          <p:stCondLst>
                                            <p:cond delay="499"/>
                                          </p:stCondLst>
                                        </p:cTn>
                                        <p:tgtEl>
                                          <p:spTgt spid="4100"/>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074"/>
                                        </p:tgtEl>
                                      </p:cBhvr>
                                    </p:animEffect>
                                    <p:set>
                                      <p:cBhvr>
                                        <p:cTn id="60" dur="1" fill="hold">
                                          <p:stCondLst>
                                            <p:cond delay="499"/>
                                          </p:stCondLst>
                                        </p:cTn>
                                        <p:tgtEl>
                                          <p:spTgt spid="307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4098"/>
                                        </p:tgtEl>
                                      </p:cBhvr>
                                    </p:animEffect>
                                    <p:set>
                                      <p:cBhvr>
                                        <p:cTn id="69" dur="1" fill="hold">
                                          <p:stCondLst>
                                            <p:cond delay="499"/>
                                          </p:stCondLst>
                                        </p:cTn>
                                        <p:tgtEl>
                                          <p:spTgt spid="4098"/>
                                        </p:tgtEl>
                                        <p:attrNameLst>
                                          <p:attrName>style.visibility</p:attrName>
                                        </p:attrNameLst>
                                      </p:cBhvr>
                                      <p:to>
                                        <p:strVal val="hidden"/>
                                      </p:to>
                                    </p:set>
                                  </p:childTnLst>
                                </p:cTn>
                              </p:par>
                              <p:par>
                                <p:cTn id="70" presetID="53" presetClass="entr" presetSubtype="16"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left)">
                                      <p:cBhvr>
                                        <p:cTn id="79" dur="2000"/>
                                        <p:tgtEl>
                                          <p:spTgt spid="9"/>
                                        </p:tgtEl>
                                      </p:cBhvr>
                                    </p:animEffect>
                                  </p:childTnLst>
                                </p:cTn>
                              </p:par>
                            </p:childTnLst>
                          </p:cTn>
                        </p:par>
                        <p:par>
                          <p:cTn id="80" fill="hold">
                            <p:stCondLst>
                              <p:cond delay="2000"/>
                            </p:stCondLst>
                            <p:childTnLst>
                              <p:par>
                                <p:cTn id="81" presetID="22" presetClass="entr" presetSubtype="8"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wipe(left)">
                                      <p:cBhvr>
                                        <p:cTn id="8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10" grpId="0" animBg="1"/>
      <p:bldP spid="10" grpId="1" animBg="1"/>
      <p:bldP spid="9"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r>
              <a:rPr lang="en-US" dirty="0"/>
              <a:t>Aftermarket Telematics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728" y="3751132"/>
            <a:ext cx="2257425" cy="121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74" y="1154043"/>
            <a:ext cx="1400175" cy="115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975" y="892216"/>
            <a:ext cx="2495550" cy="187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l="12745" t="4000" r="8741" b="7027"/>
          <a:stretch/>
        </p:blipFill>
        <p:spPr bwMode="auto">
          <a:xfrm>
            <a:off x="7100205" y="2607468"/>
            <a:ext cx="1069418" cy="953416"/>
          </a:xfrm>
          <a:prstGeom prst="rect">
            <a:avLst/>
          </a:prstGeom>
          <a:noFill/>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2136" y="3513189"/>
            <a:ext cx="2209800" cy="59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874" y="2999336"/>
            <a:ext cx="4893150" cy="90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4950" y="1154043"/>
            <a:ext cx="2724150"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402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p:cTn id="7" dur="500" fill="hold"/>
                                        <p:tgtEl>
                                          <p:spTgt spid="1033"/>
                                        </p:tgtEl>
                                        <p:attrNameLst>
                                          <p:attrName>ppt_w</p:attrName>
                                        </p:attrNameLst>
                                      </p:cBhvr>
                                      <p:tavLst>
                                        <p:tav tm="0">
                                          <p:val>
                                            <p:fltVal val="0"/>
                                          </p:val>
                                        </p:tav>
                                        <p:tav tm="100000">
                                          <p:val>
                                            <p:strVal val="#ppt_w"/>
                                          </p:val>
                                        </p:tav>
                                      </p:tavLst>
                                    </p:anim>
                                    <p:anim calcmode="lin" valueType="num">
                                      <p:cBhvr>
                                        <p:cTn id="8" dur="500" fill="hold"/>
                                        <p:tgtEl>
                                          <p:spTgt spid="1033"/>
                                        </p:tgtEl>
                                        <p:attrNameLst>
                                          <p:attrName>ppt_h</p:attrName>
                                        </p:attrNameLst>
                                      </p:cBhvr>
                                      <p:tavLst>
                                        <p:tav tm="0">
                                          <p:val>
                                            <p:fltVal val="0"/>
                                          </p:val>
                                        </p:tav>
                                        <p:tav tm="100000">
                                          <p:val>
                                            <p:strVal val="#ppt_h"/>
                                          </p:val>
                                        </p:tav>
                                      </p:tavLst>
                                    </p:anim>
                                    <p:animEffect transition="in" filter="fade">
                                      <p:cBhvr>
                                        <p:cTn id="9" dur="500"/>
                                        <p:tgtEl>
                                          <p:spTgt spid="1033"/>
                                        </p:tgtEl>
                                      </p:cBhvr>
                                    </p:animEffect>
                                  </p:childTnLst>
                                </p:cTn>
                              </p:par>
                              <p:par>
                                <p:cTn id="10" presetID="53" presetClass="entr" presetSubtype="16" fill="hold" nodeType="withEffect">
                                  <p:stCondLst>
                                    <p:cond delay="0"/>
                                  </p:stCondLst>
                                  <p:childTnLst>
                                    <p:set>
                                      <p:cBhvr>
                                        <p:cTn id="11" dur="1" fill="hold">
                                          <p:stCondLst>
                                            <p:cond delay="0"/>
                                          </p:stCondLst>
                                        </p:cTn>
                                        <p:tgtEl>
                                          <p:spTgt spid="1034"/>
                                        </p:tgtEl>
                                        <p:attrNameLst>
                                          <p:attrName>style.visibility</p:attrName>
                                        </p:attrNameLst>
                                      </p:cBhvr>
                                      <p:to>
                                        <p:strVal val="visible"/>
                                      </p:to>
                                    </p:set>
                                    <p:anim calcmode="lin" valueType="num">
                                      <p:cBhvr>
                                        <p:cTn id="12" dur="500" fill="hold"/>
                                        <p:tgtEl>
                                          <p:spTgt spid="1034"/>
                                        </p:tgtEl>
                                        <p:attrNameLst>
                                          <p:attrName>ppt_w</p:attrName>
                                        </p:attrNameLst>
                                      </p:cBhvr>
                                      <p:tavLst>
                                        <p:tav tm="0">
                                          <p:val>
                                            <p:fltVal val="0"/>
                                          </p:val>
                                        </p:tav>
                                        <p:tav tm="100000">
                                          <p:val>
                                            <p:strVal val="#ppt_w"/>
                                          </p:val>
                                        </p:tav>
                                      </p:tavLst>
                                    </p:anim>
                                    <p:anim calcmode="lin" valueType="num">
                                      <p:cBhvr>
                                        <p:cTn id="13" dur="500" fill="hold"/>
                                        <p:tgtEl>
                                          <p:spTgt spid="1034"/>
                                        </p:tgtEl>
                                        <p:attrNameLst>
                                          <p:attrName>ppt_h</p:attrName>
                                        </p:attrNameLst>
                                      </p:cBhvr>
                                      <p:tavLst>
                                        <p:tav tm="0">
                                          <p:val>
                                            <p:fltVal val="0"/>
                                          </p:val>
                                        </p:tav>
                                        <p:tav tm="100000">
                                          <p:val>
                                            <p:strVal val="#ppt_h"/>
                                          </p:val>
                                        </p:tav>
                                      </p:tavLst>
                                    </p:anim>
                                    <p:animEffect transition="in" filter="fade">
                                      <p:cBhvr>
                                        <p:cTn id="14" dur="500"/>
                                        <p:tgtEl>
                                          <p:spTgt spid="103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031"/>
                                        </p:tgtEl>
                                        <p:attrNameLst>
                                          <p:attrName>style.visibility</p:attrName>
                                        </p:attrNameLst>
                                      </p:cBhvr>
                                      <p:to>
                                        <p:strVal val="visible"/>
                                      </p:to>
                                    </p:set>
                                    <p:anim calcmode="lin" valueType="num">
                                      <p:cBhvr>
                                        <p:cTn id="18" dur="500" fill="hold"/>
                                        <p:tgtEl>
                                          <p:spTgt spid="1031"/>
                                        </p:tgtEl>
                                        <p:attrNameLst>
                                          <p:attrName>ppt_w</p:attrName>
                                        </p:attrNameLst>
                                      </p:cBhvr>
                                      <p:tavLst>
                                        <p:tav tm="0">
                                          <p:val>
                                            <p:fltVal val="0"/>
                                          </p:val>
                                        </p:tav>
                                        <p:tav tm="100000">
                                          <p:val>
                                            <p:strVal val="#ppt_w"/>
                                          </p:val>
                                        </p:tav>
                                      </p:tavLst>
                                    </p:anim>
                                    <p:anim calcmode="lin" valueType="num">
                                      <p:cBhvr>
                                        <p:cTn id="19" dur="500" fill="hold"/>
                                        <p:tgtEl>
                                          <p:spTgt spid="1031"/>
                                        </p:tgtEl>
                                        <p:attrNameLst>
                                          <p:attrName>ppt_h</p:attrName>
                                        </p:attrNameLst>
                                      </p:cBhvr>
                                      <p:tavLst>
                                        <p:tav tm="0">
                                          <p:val>
                                            <p:fltVal val="0"/>
                                          </p:val>
                                        </p:tav>
                                        <p:tav tm="100000">
                                          <p:val>
                                            <p:strVal val="#ppt_h"/>
                                          </p:val>
                                        </p:tav>
                                      </p:tavLst>
                                    </p:anim>
                                    <p:animEffect transition="in" filter="fade">
                                      <p:cBhvr>
                                        <p:cTn id="20" dur="500"/>
                                        <p:tgtEl>
                                          <p:spTgt spid="1031"/>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032"/>
                                        </p:tgtEl>
                                        <p:attrNameLst>
                                          <p:attrName>style.visibility</p:attrName>
                                        </p:attrNameLst>
                                      </p:cBhvr>
                                      <p:to>
                                        <p:strVal val="visible"/>
                                      </p:to>
                                    </p:set>
                                    <p:anim calcmode="lin" valueType="num">
                                      <p:cBhvr>
                                        <p:cTn id="24" dur="500" fill="hold"/>
                                        <p:tgtEl>
                                          <p:spTgt spid="1032"/>
                                        </p:tgtEl>
                                        <p:attrNameLst>
                                          <p:attrName>ppt_w</p:attrName>
                                        </p:attrNameLst>
                                      </p:cBhvr>
                                      <p:tavLst>
                                        <p:tav tm="0">
                                          <p:val>
                                            <p:fltVal val="0"/>
                                          </p:val>
                                        </p:tav>
                                        <p:tav tm="100000">
                                          <p:val>
                                            <p:strVal val="#ppt_w"/>
                                          </p:val>
                                        </p:tav>
                                      </p:tavLst>
                                    </p:anim>
                                    <p:anim calcmode="lin" valueType="num">
                                      <p:cBhvr>
                                        <p:cTn id="25" dur="500" fill="hold"/>
                                        <p:tgtEl>
                                          <p:spTgt spid="1032"/>
                                        </p:tgtEl>
                                        <p:attrNameLst>
                                          <p:attrName>ppt_h</p:attrName>
                                        </p:attrNameLst>
                                      </p:cBhvr>
                                      <p:tavLst>
                                        <p:tav tm="0">
                                          <p:val>
                                            <p:fltVal val="0"/>
                                          </p:val>
                                        </p:tav>
                                        <p:tav tm="100000">
                                          <p:val>
                                            <p:strVal val="#ppt_h"/>
                                          </p:val>
                                        </p:tav>
                                      </p:tavLst>
                                    </p:anim>
                                    <p:animEffect transition="in" filter="fade">
                                      <p:cBhvr>
                                        <p:cTn id="26" dur="500"/>
                                        <p:tgtEl>
                                          <p:spTgt spid="1032"/>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038"/>
                                        </p:tgtEl>
                                        <p:attrNameLst>
                                          <p:attrName>style.visibility</p:attrName>
                                        </p:attrNameLst>
                                      </p:cBhvr>
                                      <p:to>
                                        <p:strVal val="visible"/>
                                      </p:to>
                                    </p:set>
                                    <p:anim calcmode="lin" valueType="num">
                                      <p:cBhvr>
                                        <p:cTn id="30" dur="500" fill="hold"/>
                                        <p:tgtEl>
                                          <p:spTgt spid="1038"/>
                                        </p:tgtEl>
                                        <p:attrNameLst>
                                          <p:attrName>ppt_w</p:attrName>
                                        </p:attrNameLst>
                                      </p:cBhvr>
                                      <p:tavLst>
                                        <p:tav tm="0">
                                          <p:val>
                                            <p:fltVal val="0"/>
                                          </p:val>
                                        </p:tav>
                                        <p:tav tm="100000">
                                          <p:val>
                                            <p:strVal val="#ppt_w"/>
                                          </p:val>
                                        </p:tav>
                                      </p:tavLst>
                                    </p:anim>
                                    <p:anim calcmode="lin" valueType="num">
                                      <p:cBhvr>
                                        <p:cTn id="31" dur="500" fill="hold"/>
                                        <p:tgtEl>
                                          <p:spTgt spid="1038"/>
                                        </p:tgtEl>
                                        <p:attrNameLst>
                                          <p:attrName>ppt_h</p:attrName>
                                        </p:attrNameLst>
                                      </p:cBhvr>
                                      <p:tavLst>
                                        <p:tav tm="0">
                                          <p:val>
                                            <p:fltVal val="0"/>
                                          </p:val>
                                        </p:tav>
                                        <p:tav tm="100000">
                                          <p:val>
                                            <p:strVal val="#ppt_h"/>
                                          </p:val>
                                        </p:tav>
                                      </p:tavLst>
                                    </p:anim>
                                    <p:animEffect transition="in" filter="fade">
                                      <p:cBhvr>
                                        <p:cTn id="32" dur="500"/>
                                        <p:tgtEl>
                                          <p:spTgt spid="1038"/>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1037"/>
                                        </p:tgtEl>
                                        <p:attrNameLst>
                                          <p:attrName>style.visibility</p:attrName>
                                        </p:attrNameLst>
                                      </p:cBhvr>
                                      <p:to>
                                        <p:strVal val="visible"/>
                                      </p:to>
                                    </p:set>
                                    <p:anim calcmode="lin" valueType="num">
                                      <p:cBhvr>
                                        <p:cTn id="36" dur="500" fill="hold"/>
                                        <p:tgtEl>
                                          <p:spTgt spid="1037"/>
                                        </p:tgtEl>
                                        <p:attrNameLst>
                                          <p:attrName>ppt_w</p:attrName>
                                        </p:attrNameLst>
                                      </p:cBhvr>
                                      <p:tavLst>
                                        <p:tav tm="0">
                                          <p:val>
                                            <p:fltVal val="0"/>
                                          </p:val>
                                        </p:tav>
                                        <p:tav tm="100000">
                                          <p:val>
                                            <p:strVal val="#ppt_w"/>
                                          </p:val>
                                        </p:tav>
                                      </p:tavLst>
                                    </p:anim>
                                    <p:anim calcmode="lin" valueType="num">
                                      <p:cBhvr>
                                        <p:cTn id="37" dur="500" fill="hold"/>
                                        <p:tgtEl>
                                          <p:spTgt spid="1037"/>
                                        </p:tgtEl>
                                        <p:attrNameLst>
                                          <p:attrName>ppt_h</p:attrName>
                                        </p:attrNameLst>
                                      </p:cBhvr>
                                      <p:tavLst>
                                        <p:tav tm="0">
                                          <p:val>
                                            <p:fltVal val="0"/>
                                          </p:val>
                                        </p:tav>
                                        <p:tav tm="100000">
                                          <p:val>
                                            <p:strVal val="#ppt_h"/>
                                          </p:val>
                                        </p:tav>
                                      </p:tavLst>
                                    </p:anim>
                                    <p:animEffect transition="in" filter="fade">
                                      <p:cBhvr>
                                        <p:cTn id="38" dur="500"/>
                                        <p:tgtEl>
                                          <p:spTgt spid="1037"/>
                                        </p:tgtEl>
                                      </p:cBhvr>
                                    </p:animEffect>
                                  </p:childTnLst>
                                </p:cTn>
                              </p:par>
                              <p:par>
                                <p:cTn id="39" presetID="53" presetClass="entr" presetSubtype="16"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500" fill="hold"/>
                                        <p:tgtEl>
                                          <p:spTgt spid="1030"/>
                                        </p:tgtEl>
                                        <p:attrNameLst>
                                          <p:attrName>ppt_w</p:attrName>
                                        </p:attrNameLst>
                                      </p:cBhvr>
                                      <p:tavLst>
                                        <p:tav tm="0">
                                          <p:val>
                                            <p:fltVal val="0"/>
                                          </p:val>
                                        </p:tav>
                                        <p:tav tm="100000">
                                          <p:val>
                                            <p:strVal val="#ppt_w"/>
                                          </p:val>
                                        </p:tav>
                                      </p:tavLst>
                                    </p:anim>
                                    <p:anim calcmode="lin" valueType="num">
                                      <p:cBhvr>
                                        <p:cTn id="42" dur="500" fill="hold"/>
                                        <p:tgtEl>
                                          <p:spTgt spid="1030"/>
                                        </p:tgtEl>
                                        <p:attrNameLst>
                                          <p:attrName>ppt_h</p:attrName>
                                        </p:attrNameLst>
                                      </p:cBhvr>
                                      <p:tavLst>
                                        <p:tav tm="0">
                                          <p:val>
                                            <p:fltVal val="0"/>
                                          </p:val>
                                        </p:tav>
                                        <p:tav tm="100000">
                                          <p:val>
                                            <p:strVal val="#ppt_h"/>
                                          </p:val>
                                        </p:tav>
                                      </p:tavLst>
                                    </p:anim>
                                    <p:animEffect transition="in" filter="fade">
                                      <p:cBhvr>
                                        <p:cTn id="4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
            <a:ext cx="8229600" cy="857250"/>
          </a:xfrm>
        </p:spPr>
        <p:txBody>
          <a:bodyPr/>
          <a:lstStyle/>
          <a:p>
            <a:r>
              <a:rPr lang="en-US" dirty="0"/>
              <a:t>Insurance Telematics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98" y="911562"/>
            <a:ext cx="3095625"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7164" y="903587"/>
            <a:ext cx="4162425" cy="210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849" y="2668925"/>
            <a:ext cx="4314825" cy="2207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98" y="1025862"/>
            <a:ext cx="3095625"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340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3200" dirty="0"/>
              <a:t>Security Concerns over Connected Cars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716" y="1025129"/>
            <a:ext cx="5760535" cy="322540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58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Vehicle Hacking is a Real Threat</a:t>
            </a:r>
          </a:p>
        </p:txBody>
      </p:sp>
      <p:sp>
        <p:nvSpPr>
          <p:cNvPr id="3" name="TextBox 2"/>
          <p:cNvSpPr txBox="1"/>
          <p:nvPr/>
        </p:nvSpPr>
        <p:spPr>
          <a:xfrm>
            <a:off x="736135" y="1034645"/>
            <a:ext cx="7418717"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Threats from nation-states (asymmetric warfare, economic damage) and individuals ($$, theft or fame)</a:t>
            </a:r>
          </a:p>
        </p:txBody>
      </p:sp>
      <p:sp>
        <p:nvSpPr>
          <p:cNvPr id="4" name="TextBox 3"/>
          <p:cNvSpPr txBox="1"/>
          <p:nvPr/>
        </p:nvSpPr>
        <p:spPr>
          <a:xfrm>
            <a:off x="914400" y="1063229"/>
            <a:ext cx="7418717" cy="31700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OEMs, suppliers and the government are working together to fully understand the potential attack surfaces involved and stay ahead of the threat</a:t>
            </a:r>
          </a:p>
        </p:txBody>
      </p:sp>
      <p:sp>
        <p:nvSpPr>
          <p:cNvPr id="5" name="TextBox 4"/>
          <p:cNvSpPr txBox="1"/>
          <p:nvPr/>
        </p:nvSpPr>
        <p:spPr>
          <a:xfrm>
            <a:off x="1002109" y="1504950"/>
            <a:ext cx="7418717"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Vehicle cybersecurity will be a serious issue - forever</a:t>
            </a:r>
          </a:p>
        </p:txBody>
      </p:sp>
      <p:sp>
        <p:nvSpPr>
          <p:cNvPr id="6" name="TextBox 5"/>
          <p:cNvSpPr txBox="1"/>
          <p:nvPr/>
        </p:nvSpPr>
        <p:spPr>
          <a:xfrm>
            <a:off x="1002109" y="1629311"/>
            <a:ext cx="7418717" cy="132343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The industry is moving to secure-by-design architectures</a:t>
            </a:r>
          </a:p>
        </p:txBody>
      </p:sp>
    </p:spTree>
    <p:extLst>
      <p:ext uri="{BB962C8B-B14F-4D97-AF65-F5344CB8AC3E}">
        <p14:creationId xmlns:p14="http://schemas.microsoft.com/office/powerpoint/2010/main" val="295332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rmAutofit fontScale="90000"/>
          </a:bodyPr>
          <a:lstStyle/>
          <a:p>
            <a:r>
              <a:rPr lang="en-US" dirty="0"/>
              <a:t>The OBDII Port – a History Lesson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48991"/>
            <a:ext cx="39052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85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6DBFC3B-CC32-4FC6-8118-80BDCA79AC6E}" type="slidenum">
              <a:rPr lang="en-US" smtClean="0"/>
              <a:t>78</a:t>
            </a:fld>
            <a:endParaRPr lang="en-US"/>
          </a:p>
        </p:txBody>
      </p:sp>
      <p:pic>
        <p:nvPicPr>
          <p:cNvPr id="4" name="Picture 3"/>
          <p:cNvPicPr>
            <a:picLocks noChangeAspect="1"/>
          </p:cNvPicPr>
          <p:nvPr/>
        </p:nvPicPr>
        <p:blipFill>
          <a:blip r:embed="rId3"/>
          <a:stretch>
            <a:fillRect/>
          </a:stretch>
        </p:blipFill>
        <p:spPr>
          <a:xfrm>
            <a:off x="0" y="-19050"/>
            <a:ext cx="9144000" cy="4128415"/>
          </a:xfrm>
          <a:prstGeom prst="rect">
            <a:avLst/>
          </a:prstGeom>
        </p:spPr>
      </p:pic>
      <p:sp>
        <p:nvSpPr>
          <p:cNvPr id="7" name="Rectangle 6"/>
          <p:cNvSpPr/>
          <p:nvPr/>
        </p:nvSpPr>
        <p:spPr>
          <a:xfrm>
            <a:off x="6248400" y="1504950"/>
            <a:ext cx="2819400" cy="2604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39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Security Concerns Increase with Telematics “Nomadic Devices”</a:t>
            </a: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74" y="1196904"/>
            <a:ext cx="1400175" cy="115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2745" t="4000" r="8741" b="7027"/>
          <a:stretch/>
        </p:blipFill>
        <p:spPr bwMode="auto">
          <a:xfrm>
            <a:off x="7328805" y="1214436"/>
            <a:ext cx="1069418" cy="953416"/>
          </a:xfrm>
          <a:prstGeom prst="rect">
            <a:avLst/>
          </a:prstGeom>
          <a:noFill/>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3"/>
          <p:cNvPicPr>
            <a:picLocks noChangeAspect="1" noChangeArrowheads="1"/>
          </p:cNvPicPr>
          <p:nvPr/>
        </p:nvPicPr>
        <p:blipFill rotWithShape="1">
          <a:blip r:embed="rId5">
            <a:extLst>
              <a:ext uri="{28A0092B-C50C-407E-A947-70E740481C1C}">
                <a14:useLocalDpi xmlns:a14="http://schemas.microsoft.com/office/drawing/2010/main" val="0"/>
              </a:ext>
            </a:extLst>
          </a:blip>
          <a:srcRect l="73892"/>
          <a:stretch/>
        </p:blipFill>
        <p:spPr bwMode="auto">
          <a:xfrm>
            <a:off x="7021099" y="2943923"/>
            <a:ext cx="1277524" cy="90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r="34466"/>
          <a:stretch/>
        </p:blipFill>
        <p:spPr bwMode="auto">
          <a:xfrm>
            <a:off x="3678008" y="1254056"/>
            <a:ext cx="1785255"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0621" r="19951" b="31243"/>
          <a:stretch/>
        </p:blipFill>
        <p:spPr bwMode="auto">
          <a:xfrm>
            <a:off x="3648076" y="3165062"/>
            <a:ext cx="2057400" cy="1444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2336" r="14307" b="36424"/>
          <a:stretch/>
        </p:blipFill>
        <p:spPr bwMode="auto">
          <a:xfrm>
            <a:off x="920048" y="3406530"/>
            <a:ext cx="1651702" cy="111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51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4704619B-9823-F845-874B-2390AC991BC7}" type="slidenum">
              <a:rPr lang="en-US" smtClean="0">
                <a:solidFill>
                  <a:srgbClr val="FFFFFF"/>
                </a:solidFill>
              </a:rPr>
              <a:pPr/>
              <a:t>8</a:t>
            </a:fld>
            <a:endParaRPr lang="en-US" dirty="0">
              <a:solidFill>
                <a:srgbClr val="FFFFFF"/>
              </a:solidFill>
            </a:endParaRPr>
          </a:p>
        </p:txBody>
      </p:sp>
      <p:graphicFrame>
        <p:nvGraphicFramePr>
          <p:cNvPr id="4" name="Chart 3"/>
          <p:cNvGraphicFramePr>
            <a:graphicFrameLocks/>
          </p:cNvGraphicFramePr>
          <p:nvPr>
            <p:extLst>
              <p:ext uri="{D42A27DB-BD31-4B8C-83A1-F6EECF244321}">
                <p14:modId xmlns:p14="http://schemas.microsoft.com/office/powerpoint/2010/main" val="764710208"/>
              </p:ext>
            </p:extLst>
          </p:nvPr>
        </p:nvGraphicFramePr>
        <p:xfrm>
          <a:off x="184150" y="762902"/>
          <a:ext cx="8605174" cy="42291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flipH="1">
            <a:off x="-1554432" y="2655620"/>
            <a:ext cx="3410685" cy="307777"/>
          </a:xfrm>
          <a:prstGeom prst="rect">
            <a:avLst/>
          </a:prstGeom>
          <a:noFill/>
        </p:spPr>
        <p:txBody>
          <a:bodyPr wrap="square" rtlCol="0">
            <a:spAutoFit/>
          </a:bodyPr>
          <a:lstStyle/>
          <a:p>
            <a:pPr algn="r"/>
            <a:r>
              <a:rPr lang="en-US" sz="1400" b="1" dirty="0">
                <a:solidFill>
                  <a:prstClr val="black"/>
                </a:solidFill>
                <a:cs typeface="Arial" panose="020B0604020202020204" pitchFamily="34" charset="0"/>
              </a:rPr>
              <a:t>% of Total U.S. Vehicles-in-Operation</a:t>
            </a:r>
          </a:p>
        </p:txBody>
      </p:sp>
      <p:sp>
        <p:nvSpPr>
          <p:cNvPr id="6" name="Title 1"/>
          <p:cNvSpPr txBox="1">
            <a:spLocks/>
          </p:cNvSpPr>
          <p:nvPr/>
        </p:nvSpPr>
        <p:spPr>
          <a:xfrm>
            <a:off x="76200" y="57150"/>
            <a:ext cx="8597900" cy="707886"/>
          </a:xfrm>
          <a:prstGeom prst="rect">
            <a:avLst/>
          </a:prstGeom>
          <a:effectLst>
            <a:outerShdw blurRad="50800" dist="38100" dir="2700000" algn="tl" rotWithShape="0">
              <a:prstClr val="black">
                <a:alpha val="40000"/>
              </a:prstClr>
            </a:outerShdw>
          </a:effectLst>
        </p:spPr>
        <p:txBody>
          <a:bodyPr vert="horz" wrap="square" lIns="91440" tIns="45720" rIns="91440" bIns="45720" rtlCol="0" anchor="t" anchorCtr="0">
            <a:spAutoFit/>
          </a:bodyPr>
          <a:lst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a:lstStyle>
          <a:p>
            <a:r>
              <a:rPr lang="en-US" sz="4000" dirty="0">
                <a:solidFill>
                  <a:schemeClr val="tx1"/>
                </a:solidFill>
                <a:latin typeface="Arial" panose="020B0604020202020204" pitchFamily="34" charset="0"/>
                <a:cs typeface="Arial" panose="020B0604020202020204" pitchFamily="34" charset="0"/>
              </a:rPr>
              <a:t>Change in Mix – </a:t>
            </a:r>
            <a:r>
              <a:rPr lang="en-US" sz="3600" dirty="0">
                <a:solidFill>
                  <a:schemeClr val="tx1"/>
                </a:solidFill>
                <a:latin typeface="Arial" panose="020B0604020202020204" pitchFamily="34" charset="0"/>
                <a:cs typeface="Arial" panose="020B0604020202020204" pitchFamily="34" charset="0"/>
              </a:rPr>
              <a:t>Domestics vs Imports</a:t>
            </a:r>
          </a:p>
        </p:txBody>
      </p:sp>
      <p:sp>
        <p:nvSpPr>
          <p:cNvPr id="7" name="Text Box 8"/>
          <p:cNvSpPr txBox="1">
            <a:spLocks noChangeArrowheads="1"/>
          </p:cNvSpPr>
          <p:nvPr/>
        </p:nvSpPr>
        <p:spPr bwMode="auto">
          <a:xfrm>
            <a:off x="6705600" y="4877702"/>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
        <p:nvSpPr>
          <p:cNvPr id="20" name="TextBox 19"/>
          <p:cNvSpPr txBox="1"/>
          <p:nvPr/>
        </p:nvSpPr>
        <p:spPr>
          <a:xfrm>
            <a:off x="914400" y="3429000"/>
            <a:ext cx="838200" cy="369332"/>
          </a:xfrm>
          <a:prstGeom prst="rect">
            <a:avLst/>
          </a:prstGeom>
          <a:noFill/>
        </p:spPr>
        <p:txBody>
          <a:bodyPr wrap="square" rtlCol="0">
            <a:spAutoFit/>
          </a:bodyPr>
          <a:lstStyle/>
          <a:p>
            <a:r>
              <a:rPr lang="en-US" b="1" dirty="0">
                <a:solidFill>
                  <a:prstClr val="white"/>
                </a:solidFill>
                <a:latin typeface="Arial" panose="020B0604020202020204" pitchFamily="34" charset="0"/>
                <a:cs typeface="Arial" panose="020B0604020202020204" pitchFamily="34" charset="0"/>
              </a:rPr>
              <a:t>29%</a:t>
            </a:r>
          </a:p>
        </p:txBody>
      </p:sp>
      <p:sp>
        <p:nvSpPr>
          <p:cNvPr id="21" name="TextBox 20"/>
          <p:cNvSpPr txBox="1"/>
          <p:nvPr/>
        </p:nvSpPr>
        <p:spPr>
          <a:xfrm>
            <a:off x="933627" y="2466201"/>
            <a:ext cx="895173" cy="369332"/>
          </a:xfrm>
          <a:prstGeom prst="rect">
            <a:avLst/>
          </a:prstGeom>
          <a:noFill/>
        </p:spPr>
        <p:txBody>
          <a:bodyPr wrap="square" rtlCol="0">
            <a:spAutoFit/>
          </a:bodyPr>
          <a:lstStyle/>
          <a:p>
            <a:r>
              <a:rPr lang="en-US" b="1" dirty="0">
                <a:solidFill>
                  <a:prstClr val="white"/>
                </a:solidFill>
                <a:latin typeface="Arial" panose="020B0604020202020204" pitchFamily="34" charset="0"/>
                <a:cs typeface="Arial" panose="020B0604020202020204" pitchFamily="34" charset="0"/>
              </a:rPr>
              <a:t>39%</a:t>
            </a:r>
          </a:p>
        </p:txBody>
      </p:sp>
      <p:sp>
        <p:nvSpPr>
          <p:cNvPr id="22" name="TextBox 21"/>
          <p:cNvSpPr txBox="1"/>
          <p:nvPr/>
        </p:nvSpPr>
        <p:spPr>
          <a:xfrm>
            <a:off x="974700" y="1608951"/>
            <a:ext cx="854103" cy="369332"/>
          </a:xfrm>
          <a:prstGeom prst="rect">
            <a:avLst/>
          </a:prstGeom>
          <a:noFill/>
        </p:spPr>
        <p:txBody>
          <a:bodyPr wrap="square" rtlCol="0">
            <a:spAutoFit/>
          </a:bodyPr>
          <a:lstStyle/>
          <a:p>
            <a:r>
              <a:rPr lang="en-US" b="1" dirty="0">
                <a:solidFill>
                  <a:prstClr val="white"/>
                </a:solidFill>
                <a:latin typeface="Arial" panose="020B0604020202020204" pitchFamily="34" charset="0"/>
                <a:cs typeface="Arial" panose="020B0604020202020204" pitchFamily="34" charset="0"/>
              </a:rPr>
              <a:t>23%</a:t>
            </a:r>
          </a:p>
        </p:txBody>
      </p:sp>
      <p:sp>
        <p:nvSpPr>
          <p:cNvPr id="23" name="TextBox 22"/>
          <p:cNvSpPr txBox="1"/>
          <p:nvPr/>
        </p:nvSpPr>
        <p:spPr>
          <a:xfrm>
            <a:off x="1050900" y="914400"/>
            <a:ext cx="854103" cy="369332"/>
          </a:xfrm>
          <a:prstGeom prst="rect">
            <a:avLst/>
          </a:prstGeom>
          <a:noFill/>
        </p:spPr>
        <p:txBody>
          <a:bodyPr wrap="square" rtlCol="0">
            <a:spAutoFit/>
          </a:bodyPr>
          <a:lstStyle/>
          <a:p>
            <a:r>
              <a:rPr lang="en-US" b="1" dirty="0">
                <a:solidFill>
                  <a:prstClr val="white"/>
                </a:solidFill>
                <a:latin typeface="Arial" panose="020B0604020202020204" pitchFamily="34" charset="0"/>
                <a:cs typeface="Arial" panose="020B0604020202020204" pitchFamily="34" charset="0"/>
              </a:rPr>
              <a:t>9%</a:t>
            </a:r>
          </a:p>
        </p:txBody>
      </p:sp>
      <p:grpSp>
        <p:nvGrpSpPr>
          <p:cNvPr id="3" name="Group 2"/>
          <p:cNvGrpSpPr/>
          <p:nvPr/>
        </p:nvGrpSpPr>
        <p:grpSpPr>
          <a:xfrm>
            <a:off x="1704886" y="3648841"/>
            <a:ext cx="7564348" cy="672587"/>
            <a:chOff x="1704886" y="4865121"/>
            <a:chExt cx="7564348" cy="896782"/>
          </a:xfrm>
        </p:grpSpPr>
        <p:grpSp>
          <p:nvGrpSpPr>
            <p:cNvPr id="8" name="Group 7"/>
            <p:cNvGrpSpPr/>
            <p:nvPr/>
          </p:nvGrpSpPr>
          <p:grpSpPr>
            <a:xfrm>
              <a:off x="1704886" y="4865121"/>
              <a:ext cx="7564348" cy="896782"/>
              <a:chOff x="1338346" y="5050646"/>
              <a:chExt cx="5523352" cy="672586"/>
            </a:xfrm>
          </p:grpSpPr>
          <p:sp>
            <p:nvSpPr>
              <p:cNvPr id="9" name="Text Box 18"/>
              <p:cNvSpPr txBox="1">
                <a:spLocks noChangeArrowheads="1"/>
              </p:cNvSpPr>
              <p:nvPr/>
            </p:nvSpPr>
            <p:spPr bwMode="auto">
              <a:xfrm>
                <a:off x="6380775" y="5353901"/>
                <a:ext cx="480923"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spcBef>
                    <a:spcPct val="50000"/>
                  </a:spcBef>
                </a:pPr>
                <a:r>
                  <a:rPr lang="en-US" b="1" dirty="0">
                    <a:solidFill>
                      <a:srgbClr val="C00000"/>
                    </a:solidFill>
                    <a:latin typeface="Arial"/>
                    <a:ea typeface="ヒラギノ角ゴ Pro W3"/>
                    <a:cs typeface="Arial"/>
                  </a:rPr>
                  <a:t>-10</a:t>
                </a:r>
              </a:p>
            </p:txBody>
          </p:sp>
          <p:cxnSp>
            <p:nvCxnSpPr>
              <p:cNvPr id="10" name="Straight Arrow Connector 9"/>
              <p:cNvCxnSpPr/>
              <p:nvPr/>
            </p:nvCxnSpPr>
            <p:spPr>
              <a:xfrm>
                <a:off x="1338346" y="5050646"/>
                <a:ext cx="4501029" cy="351651"/>
              </a:xfrm>
              <a:prstGeom prst="straightConnector1">
                <a:avLst/>
              </a:prstGeom>
              <a:ln w="28575">
                <a:solidFill>
                  <a:srgbClr val="FF0000"/>
                </a:solidFill>
                <a:tailEnd type="arrow"/>
              </a:ln>
            </p:spPr>
            <p:style>
              <a:lnRef idx="3">
                <a:schemeClr val="dk1"/>
              </a:lnRef>
              <a:fillRef idx="0">
                <a:schemeClr val="dk1"/>
              </a:fillRef>
              <a:effectRef idx="2">
                <a:schemeClr val="dk1"/>
              </a:effectRef>
              <a:fontRef idx="minor">
                <a:schemeClr val="tx1"/>
              </a:fontRef>
            </p:style>
          </p:cxnSp>
        </p:grpSp>
        <p:sp>
          <p:nvSpPr>
            <p:cNvPr id="24" name="TextBox 23"/>
            <p:cNvSpPr txBox="1"/>
            <p:nvPr/>
          </p:nvSpPr>
          <p:spPr>
            <a:xfrm>
              <a:off x="8001000" y="4953000"/>
              <a:ext cx="838200" cy="492442"/>
            </a:xfrm>
            <a:prstGeom prst="rect">
              <a:avLst/>
            </a:prstGeom>
            <a:noFill/>
          </p:spPr>
          <p:txBody>
            <a:bodyPr wrap="square" rtlCol="0">
              <a:spAutoFit/>
            </a:bodyPr>
            <a:lstStyle/>
            <a:p>
              <a:r>
                <a:rPr lang="en-US" b="1" dirty="0">
                  <a:solidFill>
                    <a:prstClr val="white"/>
                  </a:solidFill>
                  <a:latin typeface="Arial" panose="020B0604020202020204" pitchFamily="34" charset="0"/>
                  <a:cs typeface="Arial" panose="020B0604020202020204" pitchFamily="34" charset="0"/>
                </a:rPr>
                <a:t>19%</a:t>
              </a:r>
            </a:p>
          </p:txBody>
        </p:sp>
      </p:grpSp>
      <p:grpSp>
        <p:nvGrpSpPr>
          <p:cNvPr id="28" name="Group 27"/>
          <p:cNvGrpSpPr/>
          <p:nvPr/>
        </p:nvGrpSpPr>
        <p:grpSpPr>
          <a:xfrm>
            <a:off x="1676400" y="2622128"/>
            <a:ext cx="7620000" cy="613462"/>
            <a:chOff x="1676400" y="3496166"/>
            <a:chExt cx="7620000" cy="817947"/>
          </a:xfrm>
        </p:grpSpPr>
        <p:grpSp>
          <p:nvGrpSpPr>
            <p:cNvPr id="11" name="Group 10"/>
            <p:cNvGrpSpPr/>
            <p:nvPr/>
          </p:nvGrpSpPr>
          <p:grpSpPr>
            <a:xfrm>
              <a:off x="1676400" y="3496166"/>
              <a:ext cx="7620000" cy="817947"/>
              <a:chOff x="-239701" y="3063776"/>
              <a:chExt cx="6791005" cy="613458"/>
            </a:xfrm>
          </p:grpSpPr>
          <p:sp>
            <p:nvSpPr>
              <p:cNvPr id="12" name="Text Box 19"/>
              <p:cNvSpPr txBox="1">
                <a:spLocks noChangeArrowheads="1"/>
              </p:cNvSpPr>
              <p:nvPr/>
            </p:nvSpPr>
            <p:spPr bwMode="auto">
              <a:xfrm>
                <a:off x="6032233" y="3307904"/>
                <a:ext cx="519071"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spcBef>
                    <a:spcPct val="50000"/>
                  </a:spcBef>
                </a:pPr>
                <a:r>
                  <a:rPr lang="en-US" b="1" dirty="0">
                    <a:solidFill>
                      <a:srgbClr val="C00000"/>
                    </a:solidFill>
                    <a:latin typeface="Arial"/>
                    <a:ea typeface="ヒラギノ角ゴ Pro W3"/>
                    <a:cs typeface="Arial"/>
                  </a:rPr>
                  <a:t>-2</a:t>
                </a:r>
              </a:p>
            </p:txBody>
          </p:sp>
          <p:cxnSp>
            <p:nvCxnSpPr>
              <p:cNvPr id="13" name="Straight Arrow Connector 12"/>
              <p:cNvCxnSpPr/>
              <p:nvPr/>
            </p:nvCxnSpPr>
            <p:spPr>
              <a:xfrm>
                <a:off x="-239701" y="3063776"/>
                <a:ext cx="5468245" cy="342900"/>
              </a:xfrm>
              <a:prstGeom prst="straightConnector1">
                <a:avLst/>
              </a:prstGeom>
              <a:ln w="28575">
                <a:solidFill>
                  <a:srgbClr val="FF0000"/>
                </a:solidFill>
                <a:tailEnd type="arrow"/>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8001000" y="3821668"/>
              <a:ext cx="838200" cy="492441"/>
            </a:xfrm>
            <a:prstGeom prst="rect">
              <a:avLst/>
            </a:prstGeom>
            <a:noFill/>
          </p:spPr>
          <p:txBody>
            <a:bodyPr wrap="square" rtlCol="0">
              <a:spAutoFit/>
            </a:bodyPr>
            <a:lstStyle/>
            <a:p>
              <a:r>
                <a:rPr lang="en-US" b="1" dirty="0">
                  <a:solidFill>
                    <a:prstClr val="white"/>
                  </a:solidFill>
                  <a:latin typeface="Arial" panose="020B0604020202020204" pitchFamily="34" charset="0"/>
                  <a:cs typeface="Arial" panose="020B0604020202020204" pitchFamily="34" charset="0"/>
                </a:rPr>
                <a:t>37%</a:t>
              </a:r>
            </a:p>
          </p:txBody>
        </p:sp>
      </p:grpSp>
      <p:grpSp>
        <p:nvGrpSpPr>
          <p:cNvPr id="29" name="Group 28"/>
          <p:cNvGrpSpPr/>
          <p:nvPr/>
        </p:nvGrpSpPr>
        <p:grpSpPr>
          <a:xfrm>
            <a:off x="1733374" y="1543049"/>
            <a:ext cx="7486826" cy="369333"/>
            <a:chOff x="1733374" y="2057400"/>
            <a:chExt cx="7486826" cy="492445"/>
          </a:xfrm>
        </p:grpSpPr>
        <p:grpSp>
          <p:nvGrpSpPr>
            <p:cNvPr id="14" name="Group 13"/>
            <p:cNvGrpSpPr/>
            <p:nvPr/>
          </p:nvGrpSpPr>
          <p:grpSpPr>
            <a:xfrm>
              <a:off x="1733374" y="2057402"/>
              <a:ext cx="7486826" cy="492443"/>
              <a:chOff x="-260243" y="1904687"/>
              <a:chExt cx="6749475" cy="369331"/>
            </a:xfrm>
          </p:grpSpPr>
          <p:sp>
            <p:nvSpPr>
              <p:cNvPr id="15" name="Text Box 20"/>
              <p:cNvSpPr txBox="1">
                <a:spLocks noChangeArrowheads="1"/>
              </p:cNvSpPr>
              <p:nvPr/>
            </p:nvSpPr>
            <p:spPr bwMode="auto">
              <a:xfrm>
                <a:off x="6008363" y="1904687"/>
                <a:ext cx="480869" cy="36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spcBef>
                    <a:spcPct val="50000"/>
                  </a:spcBef>
                </a:pPr>
                <a:r>
                  <a:rPr lang="en-US" b="1" dirty="0">
                    <a:solidFill>
                      <a:srgbClr val="00B050"/>
                    </a:solidFill>
                    <a:latin typeface="Arial"/>
                    <a:ea typeface="ヒラギノ角ゴ Pro W3"/>
                    <a:cs typeface="Arial"/>
                  </a:rPr>
                  <a:t>+4</a:t>
                </a:r>
              </a:p>
            </p:txBody>
          </p:sp>
          <p:cxnSp>
            <p:nvCxnSpPr>
              <p:cNvPr id="16" name="Straight Arrow Connector 15"/>
              <p:cNvCxnSpPr/>
              <p:nvPr/>
            </p:nvCxnSpPr>
            <p:spPr>
              <a:xfrm flipV="1">
                <a:off x="-260243" y="2043190"/>
                <a:ext cx="5512959" cy="65905"/>
              </a:xfrm>
              <a:prstGeom prst="straightConnector1">
                <a:avLst/>
              </a:prstGeom>
              <a:ln w="28575">
                <a:solidFill>
                  <a:srgbClr val="00B050"/>
                </a:solidFill>
                <a:tailEnd type="arrow"/>
              </a:ln>
            </p:spPr>
            <p:style>
              <a:lnRef idx="3">
                <a:schemeClr val="dk1"/>
              </a:lnRef>
              <a:fillRef idx="0">
                <a:schemeClr val="dk1"/>
              </a:fillRef>
              <a:effectRef idx="2">
                <a:schemeClr val="dk1"/>
              </a:effectRef>
              <a:fontRef idx="minor">
                <a:schemeClr val="tx1"/>
              </a:fontRef>
            </p:style>
          </p:cxnSp>
        </p:grpSp>
        <p:sp>
          <p:nvSpPr>
            <p:cNvPr id="26" name="TextBox 25"/>
            <p:cNvSpPr txBox="1"/>
            <p:nvPr/>
          </p:nvSpPr>
          <p:spPr>
            <a:xfrm>
              <a:off x="8001000" y="2057400"/>
              <a:ext cx="879282" cy="492444"/>
            </a:xfrm>
            <a:prstGeom prst="rect">
              <a:avLst/>
            </a:prstGeom>
            <a:noFill/>
          </p:spPr>
          <p:txBody>
            <a:bodyPr wrap="square" rtlCol="0">
              <a:spAutoFit/>
            </a:bodyPr>
            <a:lstStyle/>
            <a:p>
              <a:r>
                <a:rPr lang="en-US" b="1" dirty="0">
                  <a:solidFill>
                    <a:prstClr val="white"/>
                  </a:solidFill>
                  <a:latin typeface="Arial" panose="020B0604020202020204" pitchFamily="34" charset="0"/>
                  <a:cs typeface="Arial" panose="020B0604020202020204" pitchFamily="34" charset="0"/>
                </a:rPr>
                <a:t>27%</a:t>
              </a:r>
            </a:p>
          </p:txBody>
        </p:sp>
      </p:grpSp>
      <p:grpSp>
        <p:nvGrpSpPr>
          <p:cNvPr id="30" name="Group 29"/>
          <p:cNvGrpSpPr/>
          <p:nvPr/>
        </p:nvGrpSpPr>
        <p:grpSpPr>
          <a:xfrm>
            <a:off x="1712842" y="866000"/>
            <a:ext cx="7431161" cy="417731"/>
            <a:chOff x="1712839" y="1154668"/>
            <a:chExt cx="7431161" cy="556976"/>
          </a:xfrm>
        </p:grpSpPr>
        <p:grpSp>
          <p:nvGrpSpPr>
            <p:cNvPr id="17" name="Group 16"/>
            <p:cNvGrpSpPr/>
            <p:nvPr/>
          </p:nvGrpSpPr>
          <p:grpSpPr>
            <a:xfrm>
              <a:off x="1712839" y="1154668"/>
              <a:ext cx="7431161" cy="492444"/>
              <a:chOff x="-384018" y="1095852"/>
              <a:chExt cx="6582554" cy="369333"/>
            </a:xfrm>
          </p:grpSpPr>
          <p:sp>
            <p:nvSpPr>
              <p:cNvPr id="18" name="Text Box 21"/>
              <p:cNvSpPr txBox="1">
                <a:spLocks noChangeArrowheads="1"/>
              </p:cNvSpPr>
              <p:nvPr/>
            </p:nvSpPr>
            <p:spPr bwMode="auto">
              <a:xfrm>
                <a:off x="5570190" y="1095852"/>
                <a:ext cx="62834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a:spcBef>
                    <a:spcPct val="50000"/>
                  </a:spcBef>
                </a:pPr>
                <a:r>
                  <a:rPr lang="en-US" b="1" dirty="0">
                    <a:solidFill>
                      <a:srgbClr val="00B050"/>
                    </a:solidFill>
                    <a:latin typeface="Arial"/>
                    <a:ea typeface="ヒラギノ角ゴ Pro W3"/>
                    <a:cs typeface="Arial"/>
                  </a:rPr>
                  <a:t>+8</a:t>
                </a:r>
              </a:p>
            </p:txBody>
          </p:sp>
          <p:cxnSp>
            <p:nvCxnSpPr>
              <p:cNvPr id="19" name="Straight Arrow Connector 18"/>
              <p:cNvCxnSpPr/>
              <p:nvPr/>
            </p:nvCxnSpPr>
            <p:spPr>
              <a:xfrm flipV="1">
                <a:off x="-384018" y="1282752"/>
                <a:ext cx="5453278" cy="65901"/>
              </a:xfrm>
              <a:prstGeom prst="straightConnector1">
                <a:avLst/>
              </a:prstGeom>
              <a:ln w="28575">
                <a:solidFill>
                  <a:srgbClr val="00B050"/>
                </a:solidFill>
                <a:tailEnd type="arrow"/>
              </a:ln>
            </p:spPr>
            <p:style>
              <a:lnRef idx="3">
                <a:schemeClr val="dk1"/>
              </a:lnRef>
              <a:fillRef idx="0">
                <a:schemeClr val="dk1"/>
              </a:fillRef>
              <a:effectRef idx="2">
                <a:schemeClr val="dk1"/>
              </a:effectRef>
              <a:fontRef idx="minor">
                <a:schemeClr val="tx1"/>
              </a:fontRef>
            </p:style>
          </p:cxnSp>
        </p:grpSp>
        <p:sp>
          <p:nvSpPr>
            <p:cNvPr id="27" name="TextBox 26"/>
            <p:cNvSpPr txBox="1"/>
            <p:nvPr/>
          </p:nvSpPr>
          <p:spPr>
            <a:xfrm>
              <a:off x="8001000" y="1219200"/>
              <a:ext cx="838200" cy="492444"/>
            </a:xfrm>
            <a:prstGeom prst="rect">
              <a:avLst/>
            </a:prstGeom>
            <a:noFill/>
          </p:spPr>
          <p:txBody>
            <a:bodyPr wrap="square" rtlCol="0">
              <a:spAutoFit/>
            </a:bodyPr>
            <a:lstStyle/>
            <a:p>
              <a:r>
                <a:rPr lang="en-US" b="1" dirty="0">
                  <a:solidFill>
                    <a:prstClr val="white"/>
                  </a:solidFill>
                  <a:latin typeface="Arial" panose="020B0604020202020204" pitchFamily="34" charset="0"/>
                  <a:cs typeface="Arial" panose="020B0604020202020204" pitchFamily="34" charset="0"/>
                </a:rPr>
                <a:t>17%</a:t>
              </a:r>
            </a:p>
          </p:txBody>
        </p:sp>
      </p:grpSp>
    </p:spTree>
    <p:extLst>
      <p:ext uri="{BB962C8B-B14F-4D97-AF65-F5344CB8AC3E}">
        <p14:creationId xmlns:p14="http://schemas.microsoft.com/office/powerpoint/2010/main" val="67817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this could affect you?</a:t>
            </a:r>
          </a:p>
        </p:txBody>
      </p:sp>
      <p:sp>
        <p:nvSpPr>
          <p:cNvPr id="3" name="TextBox 2"/>
          <p:cNvSpPr txBox="1"/>
          <p:nvPr/>
        </p:nvSpPr>
        <p:spPr>
          <a:xfrm>
            <a:off x="736135" y="1465005"/>
            <a:ext cx="7418717" cy="255454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There is an SAE standards committee (J3138) to provide industry guidance in securing the OBDII port from cyber-attack</a:t>
            </a:r>
          </a:p>
        </p:txBody>
      </p:sp>
      <p:sp>
        <p:nvSpPr>
          <p:cNvPr id="4" name="TextBox 3"/>
          <p:cNvSpPr txBox="1"/>
          <p:nvPr/>
        </p:nvSpPr>
        <p:spPr>
          <a:xfrm>
            <a:off x="999830" y="1472760"/>
            <a:ext cx="7418717" cy="31700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ETI, Auto Care, MEMA and other trade associations are participating to insure the “voice of the aftermarket” is heard in this dialogue</a:t>
            </a:r>
          </a:p>
        </p:txBody>
      </p:sp>
      <p:sp>
        <p:nvSpPr>
          <p:cNvPr id="5" name="TextBox 4"/>
          <p:cNvSpPr txBox="1"/>
          <p:nvPr/>
        </p:nvSpPr>
        <p:spPr>
          <a:xfrm>
            <a:off x="883920" y="1470958"/>
            <a:ext cx="7418717"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The implementation could severely impact diagnostic scan tool access to critical data from the port</a:t>
            </a:r>
          </a:p>
        </p:txBody>
      </p:sp>
    </p:spTree>
    <p:extLst>
      <p:ext uri="{BB962C8B-B14F-4D97-AF65-F5344CB8AC3E}">
        <p14:creationId xmlns:p14="http://schemas.microsoft.com/office/powerpoint/2010/main" val="418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5"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Issues are ahead of us which affect us all</a:t>
            </a:r>
          </a:p>
        </p:txBody>
      </p:sp>
      <p:sp>
        <p:nvSpPr>
          <p:cNvPr id="3" name="TextBox 2"/>
          <p:cNvSpPr txBox="1"/>
          <p:nvPr/>
        </p:nvSpPr>
        <p:spPr>
          <a:xfrm>
            <a:off x="736135" y="1470958"/>
            <a:ext cx="7418717"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How does the consumer choose who has access to the data transmitted from their vehicle?</a:t>
            </a:r>
          </a:p>
        </p:txBody>
      </p:sp>
      <p:sp>
        <p:nvSpPr>
          <p:cNvPr id="4" name="TextBox 3"/>
          <p:cNvSpPr txBox="1"/>
          <p:nvPr/>
        </p:nvSpPr>
        <p:spPr>
          <a:xfrm>
            <a:off x="736135" y="1491845"/>
            <a:ext cx="741871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dirty="0"/>
              <a:t>How do we secure the OBDII port?</a:t>
            </a:r>
          </a:p>
        </p:txBody>
      </p:sp>
    </p:spTree>
    <p:extLst>
      <p:ext uri="{BB962C8B-B14F-4D97-AF65-F5344CB8AC3E}">
        <p14:creationId xmlns:p14="http://schemas.microsoft.com/office/powerpoint/2010/main" val="308009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495550"/>
            <a:ext cx="7772400" cy="1021556"/>
          </a:xfrm>
        </p:spPr>
        <p:txBody>
          <a:bodyPr>
            <a:normAutofit fontScale="90000"/>
          </a:bodyPr>
          <a:lstStyle/>
          <a:p>
            <a:r>
              <a:rPr lang="en-US" dirty="0"/>
              <a:t>Secure Vehicle Interface (SVI) concept </a:t>
            </a:r>
          </a:p>
        </p:txBody>
      </p:sp>
    </p:spTree>
    <p:extLst>
      <p:ext uri="{BB962C8B-B14F-4D97-AF65-F5344CB8AC3E}">
        <p14:creationId xmlns:p14="http://schemas.microsoft.com/office/powerpoint/2010/main" val="399748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93" y="28575"/>
            <a:ext cx="8499707" cy="514350"/>
          </a:xfrm>
        </p:spPr>
        <p:txBody>
          <a:bodyPr>
            <a:noAutofit/>
          </a:bodyPr>
          <a:lstStyle/>
          <a:p>
            <a:r>
              <a:rPr lang="en-US" sz="3600" dirty="0"/>
              <a:t>The ITS Connected Vehicle (V2V/V2X)</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2332" y="807244"/>
            <a:ext cx="4632631" cy="2818590"/>
          </a:xfrm>
          <a:effectLst>
            <a:outerShdw blurRad="50800" dist="38100" dir="2700000" algn="tl" rotWithShape="0">
              <a:prstClr val="black">
                <a:alpha val="40000"/>
              </a:prstClr>
            </a:outerShdw>
          </a:effectLst>
        </p:spPr>
      </p:pic>
      <p:sp>
        <p:nvSpPr>
          <p:cNvPr id="5" name="Content Placeholder 4"/>
          <p:cNvSpPr>
            <a:spLocks noGrp="1"/>
          </p:cNvSpPr>
          <p:nvPr>
            <p:ph sz="half" idx="2"/>
          </p:nvPr>
        </p:nvSpPr>
        <p:spPr>
          <a:xfrm>
            <a:off x="5105400" y="814388"/>
            <a:ext cx="3867150" cy="3357562"/>
          </a:xfrm>
        </p:spPr>
        <p:txBody>
          <a:bodyPr>
            <a:normAutofit fontScale="55000" lnSpcReduction="20000"/>
          </a:bodyPr>
          <a:lstStyle/>
          <a:p>
            <a:r>
              <a:rPr lang="en-US" dirty="0"/>
              <a:t>5.9 GHz two-way radio and GPS-based technology</a:t>
            </a:r>
          </a:p>
          <a:p>
            <a:r>
              <a:rPr lang="en-US" dirty="0"/>
              <a:t>Also called Dedicated Short Range Communications (DSRC)</a:t>
            </a:r>
          </a:p>
          <a:p>
            <a:r>
              <a:rPr lang="en-US" dirty="0"/>
              <a:t>Allows a vehicle to “see” other vehicles beyond the range of radar, cameras and other sensors</a:t>
            </a:r>
          </a:p>
          <a:p>
            <a:pPr lvl="1"/>
            <a:r>
              <a:rPr lang="en-US" dirty="0"/>
              <a:t>Enhances existing ADAS</a:t>
            </a:r>
          </a:p>
          <a:p>
            <a:pPr lvl="1"/>
            <a:r>
              <a:rPr lang="en-US" dirty="0"/>
              <a:t>Allows low cost vehicles to have ADAS features</a:t>
            </a:r>
          </a:p>
          <a:p>
            <a:r>
              <a:rPr lang="en-US" dirty="0"/>
              <a:t>Projected by NHTSA to help in 80% of non-impaired crashes</a:t>
            </a:r>
          </a:p>
          <a:p>
            <a:r>
              <a:rPr lang="en-US" dirty="0"/>
              <a:t>Great potential for aftermarket retro-fit</a:t>
            </a:r>
          </a:p>
          <a:p>
            <a:endParaRPr lang="en-US" dirty="0"/>
          </a:p>
        </p:txBody>
      </p:sp>
      <p:sp>
        <p:nvSpPr>
          <p:cNvPr id="7" name="TextBox 6"/>
          <p:cNvSpPr txBox="1"/>
          <p:nvPr/>
        </p:nvSpPr>
        <p:spPr>
          <a:xfrm>
            <a:off x="329968" y="3829051"/>
            <a:ext cx="4400550" cy="923330"/>
          </a:xfrm>
          <a:prstGeom prst="rect">
            <a:avLst/>
          </a:prstGeom>
          <a:noFill/>
        </p:spPr>
        <p:txBody>
          <a:bodyPr wrap="square" rtlCol="0">
            <a:spAutoFit/>
          </a:bodyPr>
          <a:lstStyle/>
          <a:p>
            <a:r>
              <a:rPr lang="en-US" dirty="0"/>
              <a:t>Connected Vehicle as defined by the US Department of Transportation (DOT) Joint Program Office (JPO)</a:t>
            </a:r>
          </a:p>
        </p:txBody>
      </p:sp>
    </p:spTree>
    <p:extLst>
      <p:ext uri="{BB962C8B-B14F-4D97-AF65-F5344CB8AC3E}">
        <p14:creationId xmlns:p14="http://schemas.microsoft.com/office/powerpoint/2010/main" val="424136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4" y="966104"/>
            <a:ext cx="8924118" cy="3247032"/>
          </a:xfrm>
          <a:prstGeom prst="rect">
            <a:avLst/>
          </a:prstGeom>
        </p:spPr>
      </p:pic>
      <p:sp>
        <p:nvSpPr>
          <p:cNvPr id="8" name="Rectangle 7"/>
          <p:cNvSpPr/>
          <p:nvPr/>
        </p:nvSpPr>
        <p:spPr>
          <a:xfrm>
            <a:off x="3163914" y="1319897"/>
            <a:ext cx="1714500" cy="2893239"/>
          </a:xfrm>
          <a:prstGeom prst="rect">
            <a:avLst/>
          </a:prstGeom>
          <a:solidFill>
            <a:schemeClr val="accent1">
              <a:alpha val="32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39983" y="1319895"/>
            <a:ext cx="857250" cy="2893240"/>
          </a:xfrm>
          <a:prstGeom prst="rect">
            <a:avLst/>
          </a:prstGeom>
          <a:solidFill>
            <a:schemeClr val="accent3">
              <a:lumMod val="60000"/>
              <a:lumOff val="40000"/>
              <a:alpha val="19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61092" y="1645050"/>
            <a:ext cx="2078893" cy="659285"/>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Manufacturer Network Mapping</a:t>
            </a:r>
          </a:p>
        </p:txBody>
      </p:sp>
      <p:sp>
        <p:nvSpPr>
          <p:cNvPr id="7" name="Left Arrow 6"/>
          <p:cNvSpPr/>
          <p:nvPr/>
        </p:nvSpPr>
        <p:spPr>
          <a:xfrm>
            <a:off x="4764114" y="3056749"/>
            <a:ext cx="2000250" cy="6978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95000"/>
                    <a:lumOff val="5000"/>
                  </a:schemeClr>
                </a:solidFill>
              </a:rPr>
              <a:t>Aftermarket </a:t>
            </a:r>
          </a:p>
          <a:p>
            <a:pPr algn="ctr"/>
            <a:r>
              <a:rPr lang="en-US" sz="1200" b="1" dirty="0">
                <a:solidFill>
                  <a:schemeClr val="bg1">
                    <a:lumMod val="95000"/>
                    <a:lumOff val="5000"/>
                  </a:schemeClr>
                </a:solidFill>
              </a:rPr>
              <a:t>Solutions </a:t>
            </a:r>
          </a:p>
        </p:txBody>
      </p:sp>
      <p:sp>
        <p:nvSpPr>
          <p:cNvPr id="2" name="Title 1"/>
          <p:cNvSpPr>
            <a:spLocks noGrp="1"/>
          </p:cNvSpPr>
          <p:nvPr>
            <p:ph type="title"/>
          </p:nvPr>
        </p:nvSpPr>
        <p:spPr>
          <a:xfrm>
            <a:off x="77814" y="13097"/>
            <a:ext cx="8924118" cy="857250"/>
          </a:xfrm>
        </p:spPr>
        <p:txBody>
          <a:bodyPr>
            <a:normAutofit fontScale="90000"/>
          </a:bodyPr>
          <a:lstStyle/>
          <a:p>
            <a:r>
              <a:rPr lang="en-US" b="1" dirty="0"/>
              <a:t>ISO Secure Vehicle Interface (SVI)</a:t>
            </a:r>
            <a:endParaRPr lang="en-US" dirty="0"/>
          </a:p>
        </p:txBody>
      </p:sp>
    </p:spTree>
    <p:extLst>
      <p:ext uri="{BB962C8B-B14F-4D97-AF65-F5344CB8AC3E}">
        <p14:creationId xmlns:p14="http://schemas.microsoft.com/office/powerpoint/2010/main" val="84703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79" y="133350"/>
            <a:ext cx="8229600" cy="857250"/>
          </a:xfrm>
        </p:spPr>
        <p:txBody>
          <a:bodyPr>
            <a:normAutofit fontScale="90000"/>
          </a:bodyPr>
          <a:lstStyle/>
          <a:p>
            <a:pPr algn="l"/>
            <a:r>
              <a:rPr lang="en-US" sz="4000" b="1" dirty="0"/>
              <a:t>ISO Secure Vehicle Interface (SVI)</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375" y="997744"/>
            <a:ext cx="6614307" cy="3105150"/>
          </a:xfrm>
          <a:prstGeom prst="rect">
            <a:avLst/>
          </a:prstGeom>
          <a:ln>
            <a:solidFill>
              <a:schemeClr val="tx1"/>
            </a:solidFill>
          </a:ln>
        </p:spPr>
      </p:pic>
    </p:spTree>
    <p:extLst>
      <p:ext uri="{BB962C8B-B14F-4D97-AF65-F5344CB8AC3E}">
        <p14:creationId xmlns:p14="http://schemas.microsoft.com/office/powerpoint/2010/main" val="134789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285750"/>
            <a:ext cx="8743950" cy="457200"/>
          </a:xfrm>
        </p:spPr>
        <p:txBody>
          <a:bodyPr>
            <a:normAutofit fontScale="90000"/>
          </a:bodyPr>
          <a:lstStyle/>
          <a:p>
            <a:r>
              <a:rPr lang="en-US" dirty="0"/>
              <a:t>Industry Association Efforts</a:t>
            </a:r>
          </a:p>
        </p:txBody>
      </p:sp>
      <p:sp>
        <p:nvSpPr>
          <p:cNvPr id="3" name="Content Placeholder 2"/>
          <p:cNvSpPr>
            <a:spLocks noGrp="1"/>
          </p:cNvSpPr>
          <p:nvPr>
            <p:ph idx="1"/>
          </p:nvPr>
        </p:nvSpPr>
        <p:spPr>
          <a:xfrm>
            <a:off x="857250" y="914400"/>
            <a:ext cx="7143750" cy="3714750"/>
          </a:xfrm>
        </p:spPr>
        <p:txBody>
          <a:bodyPr>
            <a:normAutofit/>
          </a:bodyPr>
          <a:lstStyle/>
          <a:p>
            <a:pPr marL="0" indent="0">
              <a:buNone/>
            </a:pPr>
            <a:r>
              <a:rPr lang="en-US" dirty="0"/>
              <a:t>Auto Care Association, Automotive Aftermarket Suppliers Association, ASA, ETI and others are working with VM’s to establish agreements</a:t>
            </a:r>
          </a:p>
          <a:p>
            <a:pPr lvl="1"/>
            <a:endParaRPr lang="en-US" dirty="0"/>
          </a:p>
          <a:p>
            <a:pPr marL="0" indent="0">
              <a:buNone/>
            </a:pPr>
            <a:endParaRPr lang="en-US" dirty="0"/>
          </a:p>
        </p:txBody>
      </p:sp>
    </p:spTree>
    <p:extLst>
      <p:ext uri="{BB962C8B-B14F-4D97-AF65-F5344CB8AC3E}">
        <p14:creationId xmlns:p14="http://schemas.microsoft.com/office/powerpoint/2010/main" val="47413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738" y="64698"/>
            <a:ext cx="5262058" cy="507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178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68" y="204264"/>
            <a:ext cx="6162675" cy="21859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762" y="2898331"/>
            <a:ext cx="3305175" cy="2128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35" y="2594394"/>
            <a:ext cx="28956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270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par>
                                <p:cTn id="10" presetID="53" presetClass="entr" presetSubtype="16" fill="hold" nodeType="withEffect">
                                  <p:stCondLst>
                                    <p:cond delay="0"/>
                                  </p:stCondLst>
                                  <p:childTnLst>
                                    <p:set>
                                      <p:cBhvr>
                                        <p:cTn id="11" dur="1" fill="hold">
                                          <p:stCondLst>
                                            <p:cond delay="0"/>
                                          </p:stCondLst>
                                        </p:cTn>
                                        <p:tgtEl>
                                          <p:spTgt spid="6148"/>
                                        </p:tgtEl>
                                        <p:attrNameLst>
                                          <p:attrName>style.visibility</p:attrName>
                                        </p:attrNameLst>
                                      </p:cBhvr>
                                      <p:to>
                                        <p:strVal val="visible"/>
                                      </p:to>
                                    </p:set>
                                    <p:anim calcmode="lin" valueType="num">
                                      <p:cBhvr>
                                        <p:cTn id="12" dur="500" fill="hold"/>
                                        <p:tgtEl>
                                          <p:spTgt spid="6148"/>
                                        </p:tgtEl>
                                        <p:attrNameLst>
                                          <p:attrName>ppt_w</p:attrName>
                                        </p:attrNameLst>
                                      </p:cBhvr>
                                      <p:tavLst>
                                        <p:tav tm="0">
                                          <p:val>
                                            <p:fltVal val="0"/>
                                          </p:val>
                                        </p:tav>
                                        <p:tav tm="100000">
                                          <p:val>
                                            <p:strVal val="#ppt_w"/>
                                          </p:val>
                                        </p:tav>
                                      </p:tavLst>
                                    </p:anim>
                                    <p:anim calcmode="lin" valueType="num">
                                      <p:cBhvr>
                                        <p:cTn id="13" dur="500" fill="hold"/>
                                        <p:tgtEl>
                                          <p:spTgt spid="6148"/>
                                        </p:tgtEl>
                                        <p:attrNameLst>
                                          <p:attrName>ppt_h</p:attrName>
                                        </p:attrNameLst>
                                      </p:cBhvr>
                                      <p:tavLst>
                                        <p:tav tm="0">
                                          <p:val>
                                            <p:fltVal val="0"/>
                                          </p:val>
                                        </p:tav>
                                        <p:tav tm="100000">
                                          <p:val>
                                            <p:strVal val="#ppt_h"/>
                                          </p:val>
                                        </p:tav>
                                      </p:tavLst>
                                    </p:anim>
                                    <p:animEffect transition="in" filter="fade">
                                      <p:cBhvr>
                                        <p:cTn id="14"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998" y="552564"/>
            <a:ext cx="3810000" cy="25503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64" y="160869"/>
            <a:ext cx="3171825" cy="29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51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5428" y="4324350"/>
            <a:ext cx="9088572" cy="804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Content Placeholder 8"/>
          <p:cNvGraphicFramePr>
            <a:graphicFrameLocks noGrp="1"/>
          </p:cNvGraphicFramePr>
          <p:nvPr>
            <p:ph idx="4294967295"/>
            <p:extLst>
              <p:ext uri="{D42A27DB-BD31-4B8C-83A1-F6EECF244321}">
                <p14:modId xmlns:p14="http://schemas.microsoft.com/office/powerpoint/2010/main" val="406258682"/>
              </p:ext>
            </p:extLst>
          </p:nvPr>
        </p:nvGraphicFramePr>
        <p:xfrm>
          <a:off x="0" y="744141"/>
          <a:ext cx="9067800" cy="3837384"/>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p:cNvGrpSpPr/>
          <p:nvPr/>
        </p:nvGrpSpPr>
        <p:grpSpPr>
          <a:xfrm>
            <a:off x="3650160" y="4515413"/>
            <a:ext cx="3520081" cy="313673"/>
            <a:chOff x="3200400" y="6019800"/>
            <a:chExt cx="3520081" cy="418232"/>
          </a:xfrm>
        </p:grpSpPr>
        <p:grpSp>
          <p:nvGrpSpPr>
            <p:cNvPr id="14" name="Group 13"/>
            <p:cNvGrpSpPr/>
            <p:nvPr/>
          </p:nvGrpSpPr>
          <p:grpSpPr>
            <a:xfrm>
              <a:off x="3200400" y="6019800"/>
              <a:ext cx="1905000" cy="410372"/>
              <a:chOff x="381000" y="6074543"/>
              <a:chExt cx="1905000" cy="410372"/>
            </a:xfrm>
          </p:grpSpPr>
          <p:sp>
            <p:nvSpPr>
              <p:cNvPr id="7" name="Rectangle 6"/>
              <p:cNvSpPr/>
              <p:nvPr/>
            </p:nvSpPr>
            <p:spPr>
              <a:xfrm>
                <a:off x="381000" y="6159639"/>
                <a:ext cx="533400" cy="152400"/>
              </a:xfrm>
              <a:prstGeom prst="rect">
                <a:avLst/>
              </a:prstGeom>
              <a:solidFill>
                <a:srgbClr val="A5A5A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endParaRPr>
              </a:p>
            </p:txBody>
          </p:sp>
          <p:sp>
            <p:nvSpPr>
              <p:cNvPr id="3" name="TextBox 2"/>
              <p:cNvSpPr txBox="1"/>
              <p:nvPr/>
            </p:nvSpPr>
            <p:spPr>
              <a:xfrm>
                <a:off x="914400" y="6074543"/>
                <a:ext cx="1371600" cy="410372"/>
              </a:xfrm>
              <a:prstGeom prst="rect">
                <a:avLst/>
              </a:prstGeom>
              <a:noFill/>
            </p:spPr>
            <p:txBody>
              <a:bodyPr wrap="square" rtlCol="0">
                <a:spAutoFit/>
              </a:bodyPr>
              <a:lstStyle/>
              <a:p>
                <a:r>
                  <a:rPr lang="en-US" sz="1400" b="1" dirty="0">
                    <a:solidFill>
                      <a:srgbClr val="000000"/>
                    </a:solidFill>
                  </a:rPr>
                  <a:t>History</a:t>
                </a:r>
              </a:p>
            </p:txBody>
          </p:sp>
        </p:grpSp>
        <p:grpSp>
          <p:nvGrpSpPr>
            <p:cNvPr id="16" name="Group 15"/>
            <p:cNvGrpSpPr/>
            <p:nvPr/>
          </p:nvGrpSpPr>
          <p:grpSpPr>
            <a:xfrm>
              <a:off x="4815481" y="6027662"/>
              <a:ext cx="1905000" cy="410370"/>
              <a:chOff x="2286000" y="6171919"/>
              <a:chExt cx="1905000" cy="410370"/>
            </a:xfrm>
          </p:grpSpPr>
          <p:sp>
            <p:nvSpPr>
              <p:cNvPr id="2" name="Rectangle 1"/>
              <p:cNvSpPr/>
              <p:nvPr/>
            </p:nvSpPr>
            <p:spPr>
              <a:xfrm>
                <a:off x="2286000" y="6248400"/>
                <a:ext cx="533400" cy="152400"/>
              </a:xfrm>
              <a:prstGeom prst="rect">
                <a:avLst/>
              </a:prstGeom>
              <a:solidFill>
                <a:srgbClr val="00B14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FF"/>
                  </a:solidFill>
                </a:endParaRPr>
              </a:p>
            </p:txBody>
          </p:sp>
          <p:sp>
            <p:nvSpPr>
              <p:cNvPr id="9" name="TextBox 8"/>
              <p:cNvSpPr txBox="1"/>
              <p:nvPr/>
            </p:nvSpPr>
            <p:spPr>
              <a:xfrm>
                <a:off x="2819400" y="6171919"/>
                <a:ext cx="1371600" cy="410370"/>
              </a:xfrm>
              <a:prstGeom prst="rect">
                <a:avLst/>
              </a:prstGeom>
              <a:noFill/>
            </p:spPr>
            <p:txBody>
              <a:bodyPr wrap="square" rtlCol="0">
                <a:spAutoFit/>
              </a:bodyPr>
              <a:lstStyle/>
              <a:p>
                <a:r>
                  <a:rPr lang="en-US" sz="1400" b="1" dirty="0">
                    <a:solidFill>
                      <a:srgbClr val="000000"/>
                    </a:solidFill>
                  </a:rPr>
                  <a:t>Forecast</a:t>
                </a:r>
              </a:p>
            </p:txBody>
          </p:sp>
        </p:grpSp>
      </p:grpSp>
      <p:sp>
        <p:nvSpPr>
          <p:cNvPr id="23" name="Rectangle 2"/>
          <p:cNvSpPr txBox="1">
            <a:spLocks noChangeArrowheads="1"/>
          </p:cNvSpPr>
          <p:nvPr/>
        </p:nvSpPr>
        <p:spPr>
          <a:xfrm>
            <a:off x="152400" y="1"/>
            <a:ext cx="8839200" cy="742949"/>
          </a:xfrm>
          <a:prstGeom prst="rect">
            <a:avLst/>
          </a:prstGeom>
          <a:effectLst>
            <a:outerShdw blurRad="50800" dist="38100" dir="2700000" algn="tl" rotWithShape="0">
              <a:prstClr val="black">
                <a:alpha val="40000"/>
              </a:prstClr>
            </a:outerShdw>
          </a:effectLst>
        </p:spPr>
        <p:txBody>
          <a:bodyPr vert="horz" lIns="91440" tIns="45720" rIns="91440" bIns="45720" rtlCol="0" anchor="b">
            <a:noAutofit/>
          </a:bodyPr>
          <a:lstStyle>
            <a:lvl1pPr>
              <a:lnSpc>
                <a:spcPct val="90000"/>
              </a:lnSpc>
              <a:spcBef>
                <a:spcPct val="0"/>
              </a:spcBef>
              <a:buNone/>
              <a:defRPr sz="2400" b="1" spc="0" baseline="0">
                <a:solidFill>
                  <a:schemeClr val="tx2"/>
                </a:solidFill>
                <a:latin typeface="Arial" panose="020B0604020202020204" pitchFamily="34" charset="0"/>
                <a:ea typeface="ヒラギノ角ゴ Pro W3"/>
                <a:cs typeface="Arial" panose="020B0604020202020204" pitchFamily="34" charset="0"/>
              </a:defRPr>
            </a:lvl1pPr>
          </a:lstStyle>
          <a:p>
            <a:r>
              <a:rPr lang="en-US" sz="4000" b="0" dirty="0">
                <a:solidFill>
                  <a:schemeClr val="tx1"/>
                </a:solidFill>
              </a:rPr>
              <a:t>U.S. Light Vehicles in Operation</a:t>
            </a:r>
          </a:p>
        </p:txBody>
      </p:sp>
      <p:sp>
        <p:nvSpPr>
          <p:cNvPr id="13" name="Text Box 8"/>
          <p:cNvSpPr txBox="1">
            <a:spLocks noChangeArrowheads="1"/>
          </p:cNvSpPr>
          <p:nvPr/>
        </p:nvSpPr>
        <p:spPr bwMode="auto">
          <a:xfrm>
            <a:off x="838200" y="4625329"/>
            <a:ext cx="178766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Data as of January1 each year.</a:t>
            </a:r>
          </a:p>
        </p:txBody>
      </p:sp>
      <p:sp>
        <p:nvSpPr>
          <p:cNvPr id="18" name="Text Box 8"/>
          <p:cNvSpPr txBox="1">
            <a:spLocks noChangeArrowheads="1"/>
          </p:cNvSpPr>
          <p:nvPr/>
        </p:nvSpPr>
        <p:spPr bwMode="auto">
          <a:xfrm>
            <a:off x="7369159" y="4877702"/>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900" i="1" dirty="0">
                <a:solidFill>
                  <a:prstClr val="black"/>
                </a:solidFill>
                <a:ea typeface="ヒラギノ角ゴ Pro W3"/>
              </a:rPr>
              <a:t>Source: IHS Automotive </a:t>
            </a:r>
          </a:p>
        </p:txBody>
      </p:sp>
    </p:spTree>
    <p:extLst>
      <p:ext uri="{BB962C8B-B14F-4D97-AF65-F5344CB8AC3E}">
        <p14:creationId xmlns:p14="http://schemas.microsoft.com/office/powerpoint/2010/main" val="49943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153" y="1036599"/>
            <a:ext cx="3152775" cy="216455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64" y="160869"/>
            <a:ext cx="3171825" cy="292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709" y="1019669"/>
            <a:ext cx="3009900" cy="272891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9802" y="155306"/>
            <a:ext cx="28956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823" y="4241501"/>
            <a:ext cx="59436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4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71"/>
            <a:ext cx="8229600" cy="857250"/>
          </a:xfrm>
        </p:spPr>
        <p:txBody>
          <a:bodyPr/>
          <a:lstStyle/>
          <a:p>
            <a:r>
              <a:rPr lang="en-US" dirty="0"/>
              <a:t>Be Ready!</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83" y="1326312"/>
            <a:ext cx="4568417" cy="333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2" y="507720"/>
            <a:ext cx="9143999"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These cars need to set appointments!</a:t>
            </a:r>
          </a:p>
        </p:txBody>
      </p:sp>
    </p:spTree>
    <p:extLst>
      <p:ext uri="{BB962C8B-B14F-4D97-AF65-F5344CB8AC3E}">
        <p14:creationId xmlns:p14="http://schemas.microsoft.com/office/powerpoint/2010/main" val="70732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Auto, EM, Herold, CERA">
    <a:dk1>
      <a:sysClr val="windowText" lastClr="000000"/>
    </a:dk1>
    <a:lt1>
      <a:sysClr val="window" lastClr="FFFFFF"/>
    </a:lt1>
    <a:dk2>
      <a:srgbClr val="009DDC"/>
    </a:dk2>
    <a:lt2>
      <a:srgbClr val="DAE3E7"/>
    </a:lt2>
    <a:accent1>
      <a:srgbClr val="009DDC"/>
    </a:accent1>
    <a:accent2>
      <a:srgbClr val="71D0F6"/>
    </a:accent2>
    <a:accent3>
      <a:srgbClr val="49A942"/>
    </a:accent3>
    <a:accent4>
      <a:srgbClr val="8DC63F"/>
    </a:accent4>
    <a:accent5>
      <a:srgbClr val="F58025"/>
    </a:accent5>
    <a:accent6>
      <a:srgbClr val="FDB913"/>
    </a:accent6>
    <a:hlink>
      <a:srgbClr val="0066B3"/>
    </a:hlink>
    <a:folHlink>
      <a:srgbClr val="133D8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2015 Brand Refresh">
    <a:dk1>
      <a:sysClr val="windowText" lastClr="000000"/>
    </a:dk1>
    <a:lt1>
      <a:sysClr val="window" lastClr="FFFFFF"/>
    </a:lt1>
    <a:dk2>
      <a:srgbClr val="0066B3"/>
    </a:dk2>
    <a:lt2>
      <a:srgbClr val="F1F2F2"/>
    </a:lt2>
    <a:accent1>
      <a:srgbClr val="0066B3"/>
    </a:accent1>
    <a:accent2>
      <a:srgbClr val="A1DBE4"/>
    </a:accent2>
    <a:accent3>
      <a:srgbClr val="96BC33"/>
    </a:accent3>
    <a:accent4>
      <a:srgbClr val="ECEE9A"/>
    </a:accent4>
    <a:accent5>
      <a:srgbClr val="E98756"/>
    </a:accent5>
    <a:accent6>
      <a:srgbClr val="FDBA4D"/>
    </a:accent6>
    <a:hlink>
      <a:srgbClr val="0066B3"/>
    </a:hlink>
    <a:folHlink>
      <a:srgbClr val="103C6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IHS">
    <a:dk1>
      <a:srgbClr val="000000"/>
    </a:dk1>
    <a:lt1>
      <a:srgbClr val="FFFFFF"/>
    </a:lt1>
    <a:dk2>
      <a:srgbClr val="000000"/>
    </a:dk2>
    <a:lt2>
      <a:srgbClr val="CCCCCC"/>
    </a:lt2>
    <a:accent1>
      <a:srgbClr val="003399"/>
    </a:accent1>
    <a:accent2>
      <a:srgbClr val="32A032"/>
    </a:accent2>
    <a:accent3>
      <a:srgbClr val="FFCC00"/>
    </a:accent3>
    <a:accent4>
      <a:srgbClr val="3390FF"/>
    </a:accent4>
    <a:accent5>
      <a:srgbClr val="EBB40F"/>
    </a:accent5>
    <a:accent6>
      <a:srgbClr val="9BC84B"/>
    </a:accent6>
    <a:hlink>
      <a:srgbClr val="003399"/>
    </a:hlink>
    <a:folHlink>
      <a:srgbClr val="1C14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2376</TotalTime>
  <Words>10117</Words>
  <Application>Microsoft Office PowerPoint</Application>
  <PresentationFormat>On-screen Show (16:9)</PresentationFormat>
  <Paragraphs>794</Paragraphs>
  <Slides>91</Slides>
  <Notes>90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91</vt:i4>
      </vt:variant>
    </vt:vector>
  </HeadingPairs>
  <TitlesOfParts>
    <vt:vector size="100" baseType="lpstr">
      <vt:lpstr>MS PGothic</vt:lpstr>
      <vt:lpstr>MS PGothic</vt:lpstr>
      <vt:lpstr>ヒラギノ角ゴ Pro W3</vt:lpstr>
      <vt:lpstr>Arial</vt:lpstr>
      <vt:lpstr>Calibri</vt:lpstr>
      <vt:lpstr>Times</vt:lpstr>
      <vt:lpstr>Times New Roman</vt:lpstr>
      <vt:lpstr>Verdana</vt:lpstr>
      <vt:lpstr>Office Theme</vt:lpstr>
      <vt:lpstr>Industry Trends and Emerging Technologies</vt:lpstr>
      <vt:lpstr>Agenda</vt:lpstr>
      <vt:lpstr>Industry Affiliations</vt:lpstr>
      <vt:lpstr>Consumer Behavior</vt:lpstr>
      <vt:lpstr>Change in U.S. Driving Volume</vt:lpstr>
      <vt:lpstr>VMT Success Linked to Gas Prices</vt:lpstr>
      <vt:lpstr>PowerPoint Presentation</vt:lpstr>
      <vt:lpstr>PowerPoint Presentation</vt:lpstr>
      <vt:lpstr>PowerPoint Presentation</vt:lpstr>
      <vt:lpstr>Average Age – Slowing Down</vt:lpstr>
      <vt:lpstr>PowerPoint Presentation</vt:lpstr>
      <vt:lpstr>Emerging Technologies/Trends</vt:lpstr>
      <vt:lpstr>Global CO2 &amp; Fuel Efficiency Regulations</vt:lpstr>
      <vt:lpstr>Compliance Gaps Emerging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Cylinder Count and Displacement Shrinking</vt:lpstr>
      <vt:lpstr>Revising the  Traditional Internal Combustion Engine (ICE)</vt:lpstr>
      <vt:lpstr>PowerPoint Presentation</vt:lpstr>
      <vt:lpstr>North American Transmission Production Increased Complexity, Greater Speeds</vt:lpstr>
      <vt:lpstr>Electrification Takes Hold Shift to Mild/Full Hybrids Starts Next Decade</vt:lpstr>
      <vt:lpstr>48 Volt is (finally) coming!</vt:lpstr>
      <vt:lpstr>48v Enables…</vt:lpstr>
      <vt:lpstr>48v – Enabling new hybrid Technologies</vt:lpstr>
      <vt:lpstr>Spark plug “under fire”</vt:lpstr>
      <vt:lpstr>Spark plug elimination?</vt:lpstr>
      <vt:lpstr>Changes in Regulation could change everything…</vt:lpstr>
      <vt:lpstr>Drive for Safety</vt:lpstr>
      <vt:lpstr>Getting Ready for The Accident Free Car Mercedes-Benz Sensor Arrays in S-Class, E-Class</vt:lpstr>
      <vt:lpstr>Getting Ready for the Accident Free Car</vt:lpstr>
      <vt:lpstr>Getting Ready for the Accident Free Car</vt:lpstr>
      <vt:lpstr>ADAS Sensor Technology Drives Increased ECU’s </vt:lpstr>
      <vt:lpstr>Calibration is critical!</vt:lpstr>
      <vt:lpstr>The Government wants to help…</vt:lpstr>
      <vt:lpstr>The ITS Connected Vehicle (V2V/V2X)</vt:lpstr>
      <vt:lpstr>NHTSA’s Proposed V2V Mandate</vt:lpstr>
      <vt:lpstr>NHTSA V2V Phase-in Timing</vt:lpstr>
      <vt:lpstr>PowerPoint Presentation</vt:lpstr>
      <vt:lpstr>So where’s the self-driving car?</vt:lpstr>
      <vt:lpstr>PowerPoint Presentation</vt:lpstr>
      <vt:lpstr>Self-Driving Light Vehicle Forecast: Global Annual Sales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Connected Car &amp; the aftermarket</vt:lpstr>
      <vt:lpstr>On-Star</vt:lpstr>
      <vt:lpstr>FCA UCONNECT ACCESS</vt:lpstr>
      <vt:lpstr>NissanConnect</vt:lpstr>
      <vt:lpstr>Toyota safetyconnect</vt:lpstr>
      <vt:lpstr>Mercedes-Benz mbrace</vt:lpstr>
      <vt:lpstr>BMW ConnectedDrive</vt:lpstr>
      <vt:lpstr>Aftermarket Telematics</vt:lpstr>
      <vt:lpstr>Insurance Telematics</vt:lpstr>
      <vt:lpstr>Security Concerns over Connected Cars</vt:lpstr>
      <vt:lpstr>Vehicle Hacking is a Real Threat</vt:lpstr>
      <vt:lpstr>The OBDII Port – a History Lesson</vt:lpstr>
      <vt:lpstr>PowerPoint Presentation</vt:lpstr>
      <vt:lpstr>Security Concerns Increase with Telematics “Nomadic Devices”</vt:lpstr>
      <vt:lpstr>How this could affect you?</vt:lpstr>
      <vt:lpstr>Two Issues are ahead of us which affect us all</vt:lpstr>
      <vt:lpstr>Secure Vehicle Interface (SVI) concept </vt:lpstr>
      <vt:lpstr>The ITS Connected Vehicle (V2V/V2X)</vt:lpstr>
      <vt:lpstr>ISO Secure Vehicle Interface (SVI)</vt:lpstr>
      <vt:lpstr>ISO Secure Vehicle Interface (SVI)</vt:lpstr>
      <vt:lpstr>Industry Association Efforts</vt:lpstr>
      <vt:lpstr>PowerPoint Presentation</vt:lpstr>
      <vt:lpstr>PowerPoint Presentation</vt:lpstr>
      <vt:lpstr>PowerPoint Presentation</vt:lpstr>
      <vt:lpstr>PowerPoint Presentation</vt:lpstr>
      <vt:lpstr>Be Ready!</vt:lpstr>
    </vt:vector>
  </TitlesOfParts>
  <Company>Mitchell1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DiVerde</dc:creator>
  <cp:lastModifiedBy>Rick Matz</cp:lastModifiedBy>
  <cp:revision>147</cp:revision>
  <dcterms:created xsi:type="dcterms:W3CDTF">2016-12-12T23:48:49Z</dcterms:created>
  <dcterms:modified xsi:type="dcterms:W3CDTF">2017-05-02T13:09:25Z</dcterms:modified>
</cp:coreProperties>
</file>