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4" r:id="rId9"/>
    <p:sldId id="2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48">
          <p15:clr>
            <a:srgbClr val="A4A3A4"/>
          </p15:clr>
        </p15:guide>
        <p15:guide id="2" orient="horz" pos="3104">
          <p15:clr>
            <a:srgbClr val="A4A3A4"/>
          </p15:clr>
        </p15:guide>
        <p15:guide id="3" orient="horz" pos="680">
          <p15:clr>
            <a:srgbClr val="A4A3A4"/>
          </p15:clr>
        </p15:guide>
        <p15:guide id="4" orient="horz" pos="1204">
          <p15:clr>
            <a:srgbClr val="A4A3A4"/>
          </p15:clr>
        </p15:guide>
        <p15:guide id="5" pos="2952">
          <p15:clr>
            <a:srgbClr val="A4A3A4"/>
          </p15:clr>
        </p15:guide>
        <p15:guide id="6" pos="2420">
          <p15:clr>
            <a:srgbClr val="A4A3A4"/>
          </p15:clr>
        </p15:guide>
        <p15:guide id="7" pos="3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5C5"/>
    <a:srgbClr val="FF7500"/>
    <a:srgbClr val="F38723"/>
    <a:srgbClr val="2272BF"/>
    <a:srgbClr val="0076CF"/>
    <a:srgbClr val="1456A3"/>
    <a:srgbClr val="926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5" autoAdjust="0"/>
    <p:restoredTop sz="94665"/>
  </p:normalViewPr>
  <p:slideViewPr>
    <p:cSldViewPr snapToGrid="0">
      <p:cViewPr>
        <p:scale>
          <a:sx n="100" d="100"/>
          <a:sy n="100" d="100"/>
        </p:scale>
        <p:origin x="1072" y="320"/>
      </p:cViewPr>
      <p:guideLst>
        <p:guide orient="horz" pos="3448"/>
        <p:guide orient="horz" pos="3104"/>
        <p:guide orient="horz" pos="680"/>
        <p:guide orient="horz" pos="1204"/>
        <p:guide pos="2952"/>
        <p:guide pos="2420"/>
        <p:guide pos="3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91E4B-4084-4D1A-ACA2-36F0DA0665CC}" type="datetimeFigureOut">
              <a:rPr lang="en-US" smtClean="0"/>
              <a:pPr/>
              <a:t>4/21/17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8FFEF-5928-42F0-89FE-F52B1C2CF4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18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7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77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76711" y="2183519"/>
            <a:ext cx="6163733" cy="1507948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General Use Presentations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6711" y="3782662"/>
            <a:ext cx="6163733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24" y="5892800"/>
            <a:ext cx="2952328" cy="414046"/>
          </a:xfrm>
          <a:prstGeom prst="rect">
            <a:avLst/>
          </a:prstGeom>
        </p:spPr>
      </p:pic>
      <p:grpSp>
        <p:nvGrpSpPr>
          <p:cNvPr id="15" name="Group 4"/>
          <p:cNvGrpSpPr>
            <a:grpSpLocks noChangeAspect="1"/>
          </p:cNvGrpSpPr>
          <p:nvPr userDrawn="1"/>
        </p:nvGrpSpPr>
        <p:grpSpPr bwMode="auto">
          <a:xfrm>
            <a:off x="4970193" y="2425201"/>
            <a:ext cx="346874" cy="261555"/>
            <a:chOff x="2368" y="1508"/>
            <a:chExt cx="1301" cy="981"/>
          </a:xfrm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2368" y="1508"/>
              <a:ext cx="1301" cy="981"/>
            </a:xfrm>
            <a:custGeom>
              <a:avLst/>
              <a:gdLst>
                <a:gd name="T0" fmla="*/ 164 w 176"/>
                <a:gd name="T1" fmla="*/ 132 h 132"/>
                <a:gd name="T2" fmla="*/ 12 w 176"/>
                <a:gd name="T3" fmla="*/ 132 h 132"/>
                <a:gd name="T4" fmla="*/ 0 w 176"/>
                <a:gd name="T5" fmla="*/ 120 h 132"/>
                <a:gd name="T6" fmla="*/ 0 w 176"/>
                <a:gd name="T7" fmla="*/ 12 h 132"/>
                <a:gd name="T8" fmla="*/ 12 w 176"/>
                <a:gd name="T9" fmla="*/ 0 h 132"/>
                <a:gd name="T10" fmla="*/ 164 w 176"/>
                <a:gd name="T11" fmla="*/ 0 h 132"/>
                <a:gd name="T12" fmla="*/ 176 w 176"/>
                <a:gd name="T13" fmla="*/ 12 h 132"/>
                <a:gd name="T14" fmla="*/ 176 w 176"/>
                <a:gd name="T15" fmla="*/ 120 h 132"/>
                <a:gd name="T16" fmla="*/ 164 w 176"/>
                <a:gd name="T1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132">
                  <a:moveTo>
                    <a:pt x="164" y="132"/>
                  </a:moveTo>
                  <a:cubicBezTo>
                    <a:pt x="12" y="132"/>
                    <a:pt x="12" y="132"/>
                    <a:pt x="12" y="132"/>
                  </a:cubicBezTo>
                  <a:cubicBezTo>
                    <a:pt x="6" y="132"/>
                    <a:pt x="0" y="127"/>
                    <a:pt x="0" y="12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71" y="0"/>
                    <a:pt x="176" y="6"/>
                    <a:pt x="176" y="12"/>
                  </a:cubicBezTo>
                  <a:cubicBezTo>
                    <a:pt x="176" y="120"/>
                    <a:pt x="176" y="120"/>
                    <a:pt x="176" y="120"/>
                  </a:cubicBezTo>
                  <a:cubicBezTo>
                    <a:pt x="176" y="127"/>
                    <a:pt x="171" y="132"/>
                    <a:pt x="164" y="1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2900" y="1775"/>
              <a:ext cx="591" cy="446"/>
            </a:xfrm>
            <a:custGeom>
              <a:avLst/>
              <a:gdLst>
                <a:gd name="T0" fmla="*/ 74 w 80"/>
                <a:gd name="T1" fmla="*/ 60 h 60"/>
                <a:gd name="T2" fmla="*/ 6 w 80"/>
                <a:gd name="T3" fmla="*/ 60 h 60"/>
                <a:gd name="T4" fmla="*/ 0 w 80"/>
                <a:gd name="T5" fmla="*/ 54 h 60"/>
                <a:gd name="T6" fmla="*/ 0 w 80"/>
                <a:gd name="T7" fmla="*/ 6 h 60"/>
                <a:gd name="T8" fmla="*/ 6 w 80"/>
                <a:gd name="T9" fmla="*/ 0 h 60"/>
                <a:gd name="T10" fmla="*/ 74 w 80"/>
                <a:gd name="T11" fmla="*/ 0 h 60"/>
                <a:gd name="T12" fmla="*/ 80 w 80"/>
                <a:gd name="T13" fmla="*/ 6 h 60"/>
                <a:gd name="T14" fmla="*/ 80 w 80"/>
                <a:gd name="T15" fmla="*/ 54 h 60"/>
                <a:gd name="T16" fmla="*/ 74 w 80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0">
                  <a:moveTo>
                    <a:pt x="74" y="60"/>
                  </a:moveTo>
                  <a:cubicBezTo>
                    <a:pt x="6" y="60"/>
                    <a:pt x="6" y="60"/>
                    <a:pt x="6" y="60"/>
                  </a:cubicBezTo>
                  <a:cubicBezTo>
                    <a:pt x="3" y="60"/>
                    <a:pt x="0" y="57"/>
                    <a:pt x="0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7" y="0"/>
                    <a:pt x="80" y="3"/>
                    <a:pt x="80" y="6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0" y="57"/>
                    <a:pt x="77" y="60"/>
                    <a:pt x="74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1245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70E6-EFE0-4606-8270-08112CCDADB5}" type="datetime4">
              <a:rPr lang="en-US" smtClean="0"/>
              <a:pPr/>
              <a:t>April 21,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ONBOARD SECURITY ■ CORPORATE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75A9-3E22-4E6A-9409-8271DD10DF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8621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46070-18CF-4637-832E-0142B797C6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/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864" y="6300216"/>
            <a:ext cx="1663536" cy="53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190" y="6269751"/>
            <a:ext cx="2410884" cy="59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833" y="6272784"/>
            <a:ext cx="2410884" cy="59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2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rgbClr val="007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4"/>
          <a:stretch/>
        </p:blipFill>
        <p:spPr>
          <a:xfrm>
            <a:off x="0" y="0"/>
            <a:ext cx="523447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76711" y="2183519"/>
            <a:ext cx="6163733" cy="1507948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General Use or Connected Vehicle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6711" y="3782662"/>
            <a:ext cx="6163733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24" y="5892800"/>
            <a:ext cx="2952328" cy="414046"/>
          </a:xfrm>
          <a:prstGeom prst="rect">
            <a:avLst/>
          </a:prstGeom>
        </p:spPr>
      </p:pic>
      <p:grpSp>
        <p:nvGrpSpPr>
          <p:cNvPr id="15" name="Group 4"/>
          <p:cNvGrpSpPr>
            <a:grpSpLocks noChangeAspect="1"/>
          </p:cNvGrpSpPr>
          <p:nvPr userDrawn="1"/>
        </p:nvGrpSpPr>
        <p:grpSpPr bwMode="auto">
          <a:xfrm>
            <a:off x="4970193" y="2425201"/>
            <a:ext cx="346874" cy="261555"/>
            <a:chOff x="2368" y="1508"/>
            <a:chExt cx="1301" cy="981"/>
          </a:xfrm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2368" y="1508"/>
              <a:ext cx="1301" cy="981"/>
            </a:xfrm>
            <a:custGeom>
              <a:avLst/>
              <a:gdLst>
                <a:gd name="T0" fmla="*/ 164 w 176"/>
                <a:gd name="T1" fmla="*/ 132 h 132"/>
                <a:gd name="T2" fmla="*/ 12 w 176"/>
                <a:gd name="T3" fmla="*/ 132 h 132"/>
                <a:gd name="T4" fmla="*/ 0 w 176"/>
                <a:gd name="T5" fmla="*/ 120 h 132"/>
                <a:gd name="T6" fmla="*/ 0 w 176"/>
                <a:gd name="T7" fmla="*/ 12 h 132"/>
                <a:gd name="T8" fmla="*/ 12 w 176"/>
                <a:gd name="T9" fmla="*/ 0 h 132"/>
                <a:gd name="T10" fmla="*/ 164 w 176"/>
                <a:gd name="T11" fmla="*/ 0 h 132"/>
                <a:gd name="T12" fmla="*/ 176 w 176"/>
                <a:gd name="T13" fmla="*/ 12 h 132"/>
                <a:gd name="T14" fmla="*/ 176 w 176"/>
                <a:gd name="T15" fmla="*/ 120 h 132"/>
                <a:gd name="T16" fmla="*/ 164 w 176"/>
                <a:gd name="T1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132">
                  <a:moveTo>
                    <a:pt x="164" y="132"/>
                  </a:moveTo>
                  <a:cubicBezTo>
                    <a:pt x="12" y="132"/>
                    <a:pt x="12" y="132"/>
                    <a:pt x="12" y="132"/>
                  </a:cubicBezTo>
                  <a:cubicBezTo>
                    <a:pt x="6" y="132"/>
                    <a:pt x="0" y="127"/>
                    <a:pt x="0" y="12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71" y="0"/>
                    <a:pt x="176" y="6"/>
                    <a:pt x="176" y="12"/>
                  </a:cubicBezTo>
                  <a:cubicBezTo>
                    <a:pt x="176" y="120"/>
                    <a:pt x="176" y="120"/>
                    <a:pt x="176" y="120"/>
                  </a:cubicBezTo>
                  <a:cubicBezTo>
                    <a:pt x="176" y="127"/>
                    <a:pt x="171" y="132"/>
                    <a:pt x="164" y="1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2900" y="1775"/>
              <a:ext cx="591" cy="446"/>
            </a:xfrm>
            <a:custGeom>
              <a:avLst/>
              <a:gdLst>
                <a:gd name="T0" fmla="*/ 74 w 80"/>
                <a:gd name="T1" fmla="*/ 60 h 60"/>
                <a:gd name="T2" fmla="*/ 6 w 80"/>
                <a:gd name="T3" fmla="*/ 60 h 60"/>
                <a:gd name="T4" fmla="*/ 0 w 80"/>
                <a:gd name="T5" fmla="*/ 54 h 60"/>
                <a:gd name="T6" fmla="*/ 0 w 80"/>
                <a:gd name="T7" fmla="*/ 6 h 60"/>
                <a:gd name="T8" fmla="*/ 6 w 80"/>
                <a:gd name="T9" fmla="*/ 0 h 60"/>
                <a:gd name="T10" fmla="*/ 74 w 80"/>
                <a:gd name="T11" fmla="*/ 0 h 60"/>
                <a:gd name="T12" fmla="*/ 80 w 80"/>
                <a:gd name="T13" fmla="*/ 6 h 60"/>
                <a:gd name="T14" fmla="*/ 80 w 80"/>
                <a:gd name="T15" fmla="*/ 54 h 60"/>
                <a:gd name="T16" fmla="*/ 74 w 80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0">
                  <a:moveTo>
                    <a:pt x="74" y="60"/>
                  </a:moveTo>
                  <a:cubicBezTo>
                    <a:pt x="6" y="60"/>
                    <a:pt x="6" y="60"/>
                    <a:pt x="6" y="60"/>
                  </a:cubicBezTo>
                  <a:cubicBezTo>
                    <a:pt x="3" y="60"/>
                    <a:pt x="0" y="57"/>
                    <a:pt x="0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7" y="0"/>
                    <a:pt x="80" y="3"/>
                    <a:pt x="80" y="6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0" y="57"/>
                    <a:pt x="77" y="60"/>
                    <a:pt x="74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052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rgbClr val="007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_TitleSlideImageBoard2_RGB.png"/>
          <p:cNvPicPr>
            <a:picLocks noChangeAspect="1"/>
          </p:cNvPicPr>
          <p:nvPr userDrawn="1"/>
        </p:nvPicPr>
        <p:blipFill>
          <a:blip r:embed="rId2"/>
          <a:srcRect l="10831" r="52604" b="3836"/>
          <a:stretch>
            <a:fillRect/>
          </a:stretch>
        </p:blipFill>
        <p:spPr>
          <a:xfrm>
            <a:off x="0" y="0"/>
            <a:ext cx="5562600" cy="6972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76711" y="2183519"/>
            <a:ext cx="6163733" cy="1507948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Use for TSS Customers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6711" y="3782662"/>
            <a:ext cx="6163733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24" y="5892800"/>
            <a:ext cx="2952328" cy="414046"/>
          </a:xfrm>
          <a:prstGeom prst="rect">
            <a:avLst/>
          </a:prstGeom>
        </p:spPr>
      </p:pic>
      <p:grpSp>
        <p:nvGrpSpPr>
          <p:cNvPr id="15" name="Group 4"/>
          <p:cNvGrpSpPr>
            <a:grpSpLocks noChangeAspect="1"/>
          </p:cNvGrpSpPr>
          <p:nvPr userDrawn="1"/>
        </p:nvGrpSpPr>
        <p:grpSpPr bwMode="auto">
          <a:xfrm>
            <a:off x="4970193" y="2425201"/>
            <a:ext cx="346874" cy="261555"/>
            <a:chOff x="2368" y="1508"/>
            <a:chExt cx="1301" cy="981"/>
          </a:xfrm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2368" y="1508"/>
              <a:ext cx="1301" cy="981"/>
            </a:xfrm>
            <a:custGeom>
              <a:avLst/>
              <a:gdLst>
                <a:gd name="T0" fmla="*/ 164 w 176"/>
                <a:gd name="T1" fmla="*/ 132 h 132"/>
                <a:gd name="T2" fmla="*/ 12 w 176"/>
                <a:gd name="T3" fmla="*/ 132 h 132"/>
                <a:gd name="T4" fmla="*/ 0 w 176"/>
                <a:gd name="T5" fmla="*/ 120 h 132"/>
                <a:gd name="T6" fmla="*/ 0 w 176"/>
                <a:gd name="T7" fmla="*/ 12 h 132"/>
                <a:gd name="T8" fmla="*/ 12 w 176"/>
                <a:gd name="T9" fmla="*/ 0 h 132"/>
                <a:gd name="T10" fmla="*/ 164 w 176"/>
                <a:gd name="T11" fmla="*/ 0 h 132"/>
                <a:gd name="T12" fmla="*/ 176 w 176"/>
                <a:gd name="T13" fmla="*/ 12 h 132"/>
                <a:gd name="T14" fmla="*/ 176 w 176"/>
                <a:gd name="T15" fmla="*/ 120 h 132"/>
                <a:gd name="T16" fmla="*/ 164 w 176"/>
                <a:gd name="T1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132">
                  <a:moveTo>
                    <a:pt x="164" y="132"/>
                  </a:moveTo>
                  <a:cubicBezTo>
                    <a:pt x="12" y="132"/>
                    <a:pt x="12" y="132"/>
                    <a:pt x="12" y="132"/>
                  </a:cubicBezTo>
                  <a:cubicBezTo>
                    <a:pt x="6" y="132"/>
                    <a:pt x="0" y="127"/>
                    <a:pt x="0" y="12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71" y="0"/>
                    <a:pt x="176" y="6"/>
                    <a:pt x="176" y="12"/>
                  </a:cubicBezTo>
                  <a:cubicBezTo>
                    <a:pt x="176" y="120"/>
                    <a:pt x="176" y="120"/>
                    <a:pt x="176" y="120"/>
                  </a:cubicBezTo>
                  <a:cubicBezTo>
                    <a:pt x="176" y="127"/>
                    <a:pt x="171" y="132"/>
                    <a:pt x="164" y="1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2900" y="1775"/>
              <a:ext cx="591" cy="446"/>
            </a:xfrm>
            <a:custGeom>
              <a:avLst/>
              <a:gdLst>
                <a:gd name="T0" fmla="*/ 74 w 80"/>
                <a:gd name="T1" fmla="*/ 60 h 60"/>
                <a:gd name="T2" fmla="*/ 6 w 80"/>
                <a:gd name="T3" fmla="*/ 60 h 60"/>
                <a:gd name="T4" fmla="*/ 0 w 80"/>
                <a:gd name="T5" fmla="*/ 54 h 60"/>
                <a:gd name="T6" fmla="*/ 0 w 80"/>
                <a:gd name="T7" fmla="*/ 6 h 60"/>
                <a:gd name="T8" fmla="*/ 6 w 80"/>
                <a:gd name="T9" fmla="*/ 0 h 60"/>
                <a:gd name="T10" fmla="*/ 74 w 80"/>
                <a:gd name="T11" fmla="*/ 0 h 60"/>
                <a:gd name="T12" fmla="*/ 80 w 80"/>
                <a:gd name="T13" fmla="*/ 6 h 60"/>
                <a:gd name="T14" fmla="*/ 80 w 80"/>
                <a:gd name="T15" fmla="*/ 54 h 60"/>
                <a:gd name="T16" fmla="*/ 74 w 80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0">
                  <a:moveTo>
                    <a:pt x="74" y="60"/>
                  </a:moveTo>
                  <a:cubicBezTo>
                    <a:pt x="6" y="60"/>
                    <a:pt x="6" y="60"/>
                    <a:pt x="6" y="60"/>
                  </a:cubicBezTo>
                  <a:cubicBezTo>
                    <a:pt x="3" y="60"/>
                    <a:pt x="0" y="57"/>
                    <a:pt x="0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7" y="0"/>
                    <a:pt x="80" y="3"/>
                    <a:pt x="80" y="6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0" y="57"/>
                    <a:pt x="77" y="60"/>
                    <a:pt x="74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398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solidFill>
          <a:srgbClr val="007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_TitleSlideImageBlank2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06890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76711" y="2183519"/>
            <a:ext cx="6163733" cy="1507948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</a:t>
            </a:r>
            <a:r>
              <a:rPr lang="en-US" dirty="0" err="1" smtClean="0"/>
              <a:t>Horiz</a:t>
            </a:r>
            <a:r>
              <a:rPr lang="en-US" dirty="0" smtClean="0"/>
              <a:t> or Vertical Image in Title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6711" y="3782662"/>
            <a:ext cx="6163733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24" y="5892800"/>
            <a:ext cx="2952328" cy="414046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4970193" y="2425201"/>
            <a:ext cx="346874" cy="261555"/>
            <a:chOff x="2368" y="1508"/>
            <a:chExt cx="1301" cy="981"/>
          </a:xfrm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2368" y="1508"/>
              <a:ext cx="1301" cy="981"/>
            </a:xfrm>
            <a:custGeom>
              <a:avLst/>
              <a:gdLst>
                <a:gd name="T0" fmla="*/ 164 w 176"/>
                <a:gd name="T1" fmla="*/ 132 h 132"/>
                <a:gd name="T2" fmla="*/ 12 w 176"/>
                <a:gd name="T3" fmla="*/ 132 h 132"/>
                <a:gd name="T4" fmla="*/ 0 w 176"/>
                <a:gd name="T5" fmla="*/ 120 h 132"/>
                <a:gd name="T6" fmla="*/ 0 w 176"/>
                <a:gd name="T7" fmla="*/ 12 h 132"/>
                <a:gd name="T8" fmla="*/ 12 w 176"/>
                <a:gd name="T9" fmla="*/ 0 h 132"/>
                <a:gd name="T10" fmla="*/ 164 w 176"/>
                <a:gd name="T11" fmla="*/ 0 h 132"/>
                <a:gd name="T12" fmla="*/ 176 w 176"/>
                <a:gd name="T13" fmla="*/ 12 h 132"/>
                <a:gd name="T14" fmla="*/ 176 w 176"/>
                <a:gd name="T15" fmla="*/ 120 h 132"/>
                <a:gd name="T16" fmla="*/ 164 w 176"/>
                <a:gd name="T1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132">
                  <a:moveTo>
                    <a:pt x="164" y="132"/>
                  </a:moveTo>
                  <a:cubicBezTo>
                    <a:pt x="12" y="132"/>
                    <a:pt x="12" y="132"/>
                    <a:pt x="12" y="132"/>
                  </a:cubicBezTo>
                  <a:cubicBezTo>
                    <a:pt x="6" y="132"/>
                    <a:pt x="0" y="127"/>
                    <a:pt x="0" y="12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71" y="0"/>
                    <a:pt x="176" y="6"/>
                    <a:pt x="176" y="12"/>
                  </a:cubicBezTo>
                  <a:cubicBezTo>
                    <a:pt x="176" y="120"/>
                    <a:pt x="176" y="120"/>
                    <a:pt x="176" y="120"/>
                  </a:cubicBezTo>
                  <a:cubicBezTo>
                    <a:pt x="176" y="127"/>
                    <a:pt x="171" y="132"/>
                    <a:pt x="164" y="1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2900" y="1775"/>
              <a:ext cx="591" cy="446"/>
            </a:xfrm>
            <a:custGeom>
              <a:avLst/>
              <a:gdLst>
                <a:gd name="T0" fmla="*/ 74 w 80"/>
                <a:gd name="T1" fmla="*/ 60 h 60"/>
                <a:gd name="T2" fmla="*/ 6 w 80"/>
                <a:gd name="T3" fmla="*/ 60 h 60"/>
                <a:gd name="T4" fmla="*/ 0 w 80"/>
                <a:gd name="T5" fmla="*/ 54 h 60"/>
                <a:gd name="T6" fmla="*/ 0 w 80"/>
                <a:gd name="T7" fmla="*/ 6 h 60"/>
                <a:gd name="T8" fmla="*/ 6 w 80"/>
                <a:gd name="T9" fmla="*/ 0 h 60"/>
                <a:gd name="T10" fmla="*/ 74 w 80"/>
                <a:gd name="T11" fmla="*/ 0 h 60"/>
                <a:gd name="T12" fmla="*/ 80 w 80"/>
                <a:gd name="T13" fmla="*/ 6 h 60"/>
                <a:gd name="T14" fmla="*/ 80 w 80"/>
                <a:gd name="T15" fmla="*/ 54 h 60"/>
                <a:gd name="T16" fmla="*/ 74 w 80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0">
                  <a:moveTo>
                    <a:pt x="74" y="60"/>
                  </a:moveTo>
                  <a:cubicBezTo>
                    <a:pt x="6" y="60"/>
                    <a:pt x="6" y="60"/>
                    <a:pt x="6" y="60"/>
                  </a:cubicBezTo>
                  <a:cubicBezTo>
                    <a:pt x="3" y="60"/>
                    <a:pt x="0" y="57"/>
                    <a:pt x="0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7" y="0"/>
                    <a:pt x="80" y="3"/>
                    <a:pt x="80" y="6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0" y="57"/>
                    <a:pt x="77" y="60"/>
                    <a:pt x="74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1245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bg>
      <p:bgPr>
        <a:solidFill>
          <a:srgbClr val="007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_TitleSlideImageBlank2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06890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76711" y="2183519"/>
            <a:ext cx="6163733" cy="1507948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Horizontal Image</a:t>
            </a:r>
            <a:br>
              <a:rPr lang="en-US" dirty="0" smtClean="0"/>
            </a:br>
            <a:r>
              <a:rPr lang="en-US" dirty="0" smtClean="0"/>
              <a:t>in Title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6711" y="3782662"/>
            <a:ext cx="6163733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24" y="5892800"/>
            <a:ext cx="2952328" cy="414046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4970193" y="2425201"/>
            <a:ext cx="346874" cy="261555"/>
            <a:chOff x="2368" y="1508"/>
            <a:chExt cx="1301" cy="981"/>
          </a:xfrm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2368" y="1508"/>
              <a:ext cx="1301" cy="981"/>
            </a:xfrm>
            <a:custGeom>
              <a:avLst/>
              <a:gdLst>
                <a:gd name="T0" fmla="*/ 164 w 176"/>
                <a:gd name="T1" fmla="*/ 132 h 132"/>
                <a:gd name="T2" fmla="*/ 12 w 176"/>
                <a:gd name="T3" fmla="*/ 132 h 132"/>
                <a:gd name="T4" fmla="*/ 0 w 176"/>
                <a:gd name="T5" fmla="*/ 120 h 132"/>
                <a:gd name="T6" fmla="*/ 0 w 176"/>
                <a:gd name="T7" fmla="*/ 12 h 132"/>
                <a:gd name="T8" fmla="*/ 12 w 176"/>
                <a:gd name="T9" fmla="*/ 0 h 132"/>
                <a:gd name="T10" fmla="*/ 164 w 176"/>
                <a:gd name="T11" fmla="*/ 0 h 132"/>
                <a:gd name="T12" fmla="*/ 176 w 176"/>
                <a:gd name="T13" fmla="*/ 12 h 132"/>
                <a:gd name="T14" fmla="*/ 176 w 176"/>
                <a:gd name="T15" fmla="*/ 120 h 132"/>
                <a:gd name="T16" fmla="*/ 164 w 176"/>
                <a:gd name="T1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132">
                  <a:moveTo>
                    <a:pt x="164" y="132"/>
                  </a:moveTo>
                  <a:cubicBezTo>
                    <a:pt x="12" y="132"/>
                    <a:pt x="12" y="132"/>
                    <a:pt x="12" y="132"/>
                  </a:cubicBezTo>
                  <a:cubicBezTo>
                    <a:pt x="6" y="132"/>
                    <a:pt x="0" y="127"/>
                    <a:pt x="0" y="12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71" y="0"/>
                    <a:pt x="176" y="6"/>
                    <a:pt x="176" y="12"/>
                  </a:cubicBezTo>
                  <a:cubicBezTo>
                    <a:pt x="176" y="120"/>
                    <a:pt x="176" y="120"/>
                    <a:pt x="176" y="120"/>
                  </a:cubicBezTo>
                  <a:cubicBezTo>
                    <a:pt x="176" y="127"/>
                    <a:pt x="171" y="132"/>
                    <a:pt x="164" y="1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2900" y="1775"/>
              <a:ext cx="591" cy="446"/>
            </a:xfrm>
            <a:custGeom>
              <a:avLst/>
              <a:gdLst>
                <a:gd name="T0" fmla="*/ 74 w 80"/>
                <a:gd name="T1" fmla="*/ 60 h 60"/>
                <a:gd name="T2" fmla="*/ 6 w 80"/>
                <a:gd name="T3" fmla="*/ 60 h 60"/>
                <a:gd name="T4" fmla="*/ 0 w 80"/>
                <a:gd name="T5" fmla="*/ 54 h 60"/>
                <a:gd name="T6" fmla="*/ 0 w 80"/>
                <a:gd name="T7" fmla="*/ 6 h 60"/>
                <a:gd name="T8" fmla="*/ 6 w 80"/>
                <a:gd name="T9" fmla="*/ 0 h 60"/>
                <a:gd name="T10" fmla="*/ 74 w 80"/>
                <a:gd name="T11" fmla="*/ 0 h 60"/>
                <a:gd name="T12" fmla="*/ 80 w 80"/>
                <a:gd name="T13" fmla="*/ 6 h 60"/>
                <a:gd name="T14" fmla="*/ 80 w 80"/>
                <a:gd name="T15" fmla="*/ 54 h 60"/>
                <a:gd name="T16" fmla="*/ 74 w 80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0">
                  <a:moveTo>
                    <a:pt x="74" y="60"/>
                  </a:moveTo>
                  <a:cubicBezTo>
                    <a:pt x="6" y="60"/>
                    <a:pt x="6" y="60"/>
                    <a:pt x="6" y="60"/>
                  </a:cubicBezTo>
                  <a:cubicBezTo>
                    <a:pt x="3" y="60"/>
                    <a:pt x="0" y="57"/>
                    <a:pt x="0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7" y="0"/>
                    <a:pt x="80" y="3"/>
                    <a:pt x="80" y="6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0" y="57"/>
                    <a:pt x="77" y="60"/>
                    <a:pt x="74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124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_">
    <p:bg>
      <p:bgPr>
        <a:solidFill>
          <a:srgbClr val="007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1204"/>
          <a:stretch>
            <a:fillRect/>
          </a:stretch>
        </p:blipFill>
        <p:spPr>
          <a:xfrm>
            <a:off x="0" y="0"/>
            <a:ext cx="49837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7820" y="2533475"/>
            <a:ext cx="7450667" cy="2387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875171" y="2650979"/>
            <a:ext cx="361844" cy="272843"/>
            <a:chOff x="2368" y="1508"/>
            <a:chExt cx="1301" cy="981"/>
          </a:xfrm>
        </p:grpSpPr>
        <p:sp>
          <p:nvSpPr>
            <p:cNvPr id="15" name="Freeform 5"/>
            <p:cNvSpPr>
              <a:spLocks/>
            </p:cNvSpPr>
            <p:nvPr userDrawn="1"/>
          </p:nvSpPr>
          <p:spPr bwMode="auto">
            <a:xfrm>
              <a:off x="2368" y="1508"/>
              <a:ext cx="1301" cy="981"/>
            </a:xfrm>
            <a:custGeom>
              <a:avLst/>
              <a:gdLst>
                <a:gd name="T0" fmla="*/ 164 w 176"/>
                <a:gd name="T1" fmla="*/ 132 h 132"/>
                <a:gd name="T2" fmla="*/ 12 w 176"/>
                <a:gd name="T3" fmla="*/ 132 h 132"/>
                <a:gd name="T4" fmla="*/ 0 w 176"/>
                <a:gd name="T5" fmla="*/ 120 h 132"/>
                <a:gd name="T6" fmla="*/ 0 w 176"/>
                <a:gd name="T7" fmla="*/ 12 h 132"/>
                <a:gd name="T8" fmla="*/ 12 w 176"/>
                <a:gd name="T9" fmla="*/ 0 h 132"/>
                <a:gd name="T10" fmla="*/ 164 w 176"/>
                <a:gd name="T11" fmla="*/ 0 h 132"/>
                <a:gd name="T12" fmla="*/ 176 w 176"/>
                <a:gd name="T13" fmla="*/ 12 h 132"/>
                <a:gd name="T14" fmla="*/ 176 w 176"/>
                <a:gd name="T15" fmla="*/ 120 h 132"/>
                <a:gd name="T16" fmla="*/ 164 w 176"/>
                <a:gd name="T1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132">
                  <a:moveTo>
                    <a:pt x="164" y="132"/>
                  </a:moveTo>
                  <a:cubicBezTo>
                    <a:pt x="12" y="132"/>
                    <a:pt x="12" y="132"/>
                    <a:pt x="12" y="132"/>
                  </a:cubicBezTo>
                  <a:cubicBezTo>
                    <a:pt x="6" y="132"/>
                    <a:pt x="0" y="127"/>
                    <a:pt x="0" y="12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71" y="0"/>
                    <a:pt x="176" y="6"/>
                    <a:pt x="176" y="12"/>
                  </a:cubicBezTo>
                  <a:cubicBezTo>
                    <a:pt x="176" y="120"/>
                    <a:pt x="176" y="120"/>
                    <a:pt x="176" y="120"/>
                  </a:cubicBezTo>
                  <a:cubicBezTo>
                    <a:pt x="176" y="127"/>
                    <a:pt x="171" y="132"/>
                    <a:pt x="164" y="1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2900" y="1775"/>
              <a:ext cx="591" cy="446"/>
            </a:xfrm>
            <a:custGeom>
              <a:avLst/>
              <a:gdLst>
                <a:gd name="T0" fmla="*/ 74 w 80"/>
                <a:gd name="T1" fmla="*/ 60 h 60"/>
                <a:gd name="T2" fmla="*/ 6 w 80"/>
                <a:gd name="T3" fmla="*/ 60 h 60"/>
                <a:gd name="T4" fmla="*/ 0 w 80"/>
                <a:gd name="T5" fmla="*/ 54 h 60"/>
                <a:gd name="T6" fmla="*/ 0 w 80"/>
                <a:gd name="T7" fmla="*/ 6 h 60"/>
                <a:gd name="T8" fmla="*/ 6 w 80"/>
                <a:gd name="T9" fmla="*/ 0 h 60"/>
                <a:gd name="T10" fmla="*/ 74 w 80"/>
                <a:gd name="T11" fmla="*/ 0 h 60"/>
                <a:gd name="T12" fmla="*/ 80 w 80"/>
                <a:gd name="T13" fmla="*/ 6 h 60"/>
                <a:gd name="T14" fmla="*/ 80 w 80"/>
                <a:gd name="T15" fmla="*/ 54 h 60"/>
                <a:gd name="T16" fmla="*/ 74 w 80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0">
                  <a:moveTo>
                    <a:pt x="74" y="60"/>
                  </a:moveTo>
                  <a:cubicBezTo>
                    <a:pt x="6" y="60"/>
                    <a:pt x="6" y="60"/>
                    <a:pt x="6" y="60"/>
                  </a:cubicBezTo>
                  <a:cubicBezTo>
                    <a:pt x="3" y="60"/>
                    <a:pt x="0" y="57"/>
                    <a:pt x="0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7" y="0"/>
                    <a:pt x="80" y="3"/>
                    <a:pt x="80" y="6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0" y="57"/>
                    <a:pt x="77" y="60"/>
                    <a:pt x="74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10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8424-A2AD-41C6-8ED6-2003B1253694}" type="datetime4">
              <a:rPr lang="en-US" smtClean="0"/>
              <a:pPr/>
              <a:t>April 21,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ONBOARD </a:t>
            </a:r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75A9-3E22-4E6A-9409-8271DD10DF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72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6188" y="1195741"/>
            <a:ext cx="4417599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8" y="2019652"/>
            <a:ext cx="4417599" cy="40763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4156" y="1195741"/>
            <a:ext cx="443935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4156" y="2019652"/>
            <a:ext cx="4439355" cy="40763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E7137-1C97-4A0E-9A55-7BA9358A7C4B}" type="datetime4">
              <a:rPr lang="en-US" smtClean="0"/>
              <a:pPr/>
              <a:t>April 21,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ONBOARD SECURITY ■ CORPORATE OVERVIEW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75A9-3E22-4E6A-9409-8271DD10DF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6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1FCC-D7B8-4948-8DD2-75AF83780D76}" type="datetime4">
              <a:rPr lang="en-US" smtClean="0"/>
              <a:pPr/>
              <a:t>April 21,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ONBOARD SECURITY ■ CORPORATE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75A9-3E22-4E6A-9409-8271DD10DF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53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649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0417" y="722489"/>
            <a:ext cx="9144000" cy="8579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945" y="1640970"/>
            <a:ext cx="890140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44493" y="6256134"/>
            <a:ext cx="1737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CBBEFC86-DFB6-4088-B533-8FC878B883DA}" type="datetime4">
              <a:rPr lang="en-US" smtClean="0"/>
              <a:pPr/>
              <a:t>April 21,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9450" y="6256134"/>
            <a:ext cx="2744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ONBOARD </a:t>
            </a:r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flipH="1">
            <a:off x="11321171" y="6349441"/>
            <a:ext cx="194554" cy="17851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27432" tIns="27432" rIns="27432" bIns="27432" rtlCol="0" anchor="ctr">
            <a:spAutoFit/>
          </a:bodyPr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3BBC75A9-3E22-4E6A-9409-8271DD10DFD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804593" y="856046"/>
            <a:ext cx="361844" cy="272843"/>
            <a:chOff x="2368" y="1508"/>
            <a:chExt cx="1301" cy="981"/>
          </a:xfrm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2368" y="1508"/>
              <a:ext cx="1301" cy="981"/>
            </a:xfrm>
            <a:custGeom>
              <a:avLst/>
              <a:gdLst>
                <a:gd name="T0" fmla="*/ 164 w 176"/>
                <a:gd name="T1" fmla="*/ 132 h 132"/>
                <a:gd name="T2" fmla="*/ 12 w 176"/>
                <a:gd name="T3" fmla="*/ 132 h 132"/>
                <a:gd name="T4" fmla="*/ 0 w 176"/>
                <a:gd name="T5" fmla="*/ 120 h 132"/>
                <a:gd name="T6" fmla="*/ 0 w 176"/>
                <a:gd name="T7" fmla="*/ 12 h 132"/>
                <a:gd name="T8" fmla="*/ 12 w 176"/>
                <a:gd name="T9" fmla="*/ 0 h 132"/>
                <a:gd name="T10" fmla="*/ 164 w 176"/>
                <a:gd name="T11" fmla="*/ 0 h 132"/>
                <a:gd name="T12" fmla="*/ 176 w 176"/>
                <a:gd name="T13" fmla="*/ 12 h 132"/>
                <a:gd name="T14" fmla="*/ 176 w 176"/>
                <a:gd name="T15" fmla="*/ 120 h 132"/>
                <a:gd name="T16" fmla="*/ 164 w 176"/>
                <a:gd name="T1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132">
                  <a:moveTo>
                    <a:pt x="164" y="132"/>
                  </a:moveTo>
                  <a:cubicBezTo>
                    <a:pt x="12" y="132"/>
                    <a:pt x="12" y="132"/>
                    <a:pt x="12" y="132"/>
                  </a:cubicBezTo>
                  <a:cubicBezTo>
                    <a:pt x="6" y="132"/>
                    <a:pt x="0" y="127"/>
                    <a:pt x="0" y="12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71" y="0"/>
                    <a:pt x="176" y="6"/>
                    <a:pt x="176" y="12"/>
                  </a:cubicBezTo>
                  <a:cubicBezTo>
                    <a:pt x="176" y="120"/>
                    <a:pt x="176" y="120"/>
                    <a:pt x="176" y="120"/>
                  </a:cubicBezTo>
                  <a:cubicBezTo>
                    <a:pt x="176" y="127"/>
                    <a:pt x="171" y="132"/>
                    <a:pt x="164" y="1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2900" y="1775"/>
              <a:ext cx="591" cy="446"/>
            </a:xfrm>
            <a:custGeom>
              <a:avLst/>
              <a:gdLst>
                <a:gd name="T0" fmla="*/ 74 w 80"/>
                <a:gd name="T1" fmla="*/ 60 h 60"/>
                <a:gd name="T2" fmla="*/ 6 w 80"/>
                <a:gd name="T3" fmla="*/ 60 h 60"/>
                <a:gd name="T4" fmla="*/ 0 w 80"/>
                <a:gd name="T5" fmla="*/ 54 h 60"/>
                <a:gd name="T6" fmla="*/ 0 w 80"/>
                <a:gd name="T7" fmla="*/ 6 h 60"/>
                <a:gd name="T8" fmla="*/ 6 w 80"/>
                <a:gd name="T9" fmla="*/ 0 h 60"/>
                <a:gd name="T10" fmla="*/ 74 w 80"/>
                <a:gd name="T11" fmla="*/ 0 h 60"/>
                <a:gd name="T12" fmla="*/ 80 w 80"/>
                <a:gd name="T13" fmla="*/ 6 h 60"/>
                <a:gd name="T14" fmla="*/ 80 w 80"/>
                <a:gd name="T15" fmla="*/ 54 h 60"/>
                <a:gd name="T16" fmla="*/ 74 w 80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0">
                  <a:moveTo>
                    <a:pt x="74" y="60"/>
                  </a:moveTo>
                  <a:cubicBezTo>
                    <a:pt x="6" y="60"/>
                    <a:pt x="6" y="60"/>
                    <a:pt x="6" y="60"/>
                  </a:cubicBezTo>
                  <a:cubicBezTo>
                    <a:pt x="3" y="60"/>
                    <a:pt x="0" y="57"/>
                    <a:pt x="0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7" y="0"/>
                    <a:pt x="80" y="3"/>
                    <a:pt x="80" y="6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0" y="57"/>
                    <a:pt x="77" y="60"/>
                    <a:pt x="74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271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2" r:id="rId4"/>
    <p:sldLayoutId id="2147483663" r:id="rId5"/>
    <p:sldLayoutId id="2147483657" r:id="rId6"/>
    <p:sldLayoutId id="2147483650" r:id="rId7"/>
    <p:sldLayoutId id="2147483653" r:id="rId8"/>
    <p:sldLayoutId id="2147483654" r:id="rId9"/>
    <p:sldLayoutId id="2147483655" r:id="rId10"/>
    <p:sldLayoutId id="214748366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SzPct val="120000"/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Century Gothic" panose="020B0502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7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539875" indent="-168275" algn="l" defTabSz="914400" rtl="0" eaLnBrk="1" latinLnBrk="0" hangingPunct="1">
        <a:lnSpc>
          <a:spcPct val="90000"/>
        </a:lnSpc>
        <a:spcBef>
          <a:spcPts val="400"/>
        </a:spcBef>
        <a:buFont typeface="Century Gothic" panose="020B0502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Secure access mechanisms in V2X and elsewhere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6711" y="3782662"/>
            <a:ext cx="6220178" cy="1655762"/>
          </a:xfrm>
        </p:spPr>
        <p:txBody>
          <a:bodyPr/>
          <a:lstStyle/>
          <a:p>
            <a:r>
              <a:rPr lang="en-US" dirty="0" smtClean="0"/>
              <a:t>William Whyte, Onboard Security</a:t>
            </a:r>
          </a:p>
          <a:p>
            <a:r>
              <a:rPr lang="en-US" smtClean="0"/>
              <a:t>2017-04-26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51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Public key cryptography: signatures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8424-A2AD-41C6-8ED6-2003B1253694}" type="datetime4">
              <a:rPr lang="en-US" smtClean="0"/>
              <a:pPr/>
              <a:t>April 21,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ONBOARD SECURITY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75A9-3E22-4E6A-9409-8271DD10DFD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9" y="4096038"/>
            <a:ext cx="7437645" cy="19110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7581254" y="1848138"/>
            <a:ext cx="3426348" cy="4144169"/>
          </a:xfrm>
        </p:spPr>
        <p:txBody>
          <a:bodyPr/>
          <a:lstStyle/>
          <a:p>
            <a:r>
              <a:rPr lang="en-US" dirty="0" smtClean="0"/>
              <a:t>Bob can trust that the signed message comes from Alice</a:t>
            </a:r>
            <a:r>
              <a:rPr lang="is-IS" dirty="0" smtClean="0"/>
              <a:t>…</a:t>
            </a:r>
          </a:p>
          <a:p>
            <a:pPr lvl="1"/>
            <a:r>
              <a:rPr lang="is-IS" dirty="0" smtClean="0"/>
              <a:t>... </a:t>
            </a:r>
            <a:r>
              <a:rPr lang="en-US" dirty="0" smtClean="0"/>
              <a:t>W</a:t>
            </a:r>
            <a:r>
              <a:rPr lang="is-IS" dirty="0" smtClean="0"/>
              <a:t>ithout sharing any secrets with Alice...</a:t>
            </a:r>
          </a:p>
          <a:p>
            <a:pPr lvl="1"/>
            <a:r>
              <a:rPr lang="is-IS" dirty="0" smtClean="0"/>
              <a:t>... </a:t>
            </a:r>
            <a:r>
              <a:rPr lang="en-US" dirty="0" smtClean="0"/>
              <a:t>S</a:t>
            </a:r>
            <a:r>
              <a:rPr lang="is-IS" dirty="0" smtClean="0"/>
              <a:t>o long as he is sure Alice’s public key belongs to her</a:t>
            </a:r>
            <a:endParaRPr lang="en-US" dirty="0"/>
          </a:p>
        </p:txBody>
      </p:sp>
      <p:pic>
        <p:nvPicPr>
          <p:cNvPr id="18" name="Content Placeholder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450" y="1848139"/>
            <a:ext cx="6883400" cy="1968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19009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key cryptography: permissions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8424-A2AD-41C6-8ED6-2003B1253694}" type="datetime4">
              <a:rPr lang="en-US" smtClean="0"/>
              <a:pPr/>
              <a:t>April 21,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ONBOARD SECURITY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75A9-3E22-4E6A-9409-8271DD10DFD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7581254" y="1848138"/>
            <a:ext cx="3426348" cy="4144169"/>
          </a:xfrm>
        </p:spPr>
        <p:txBody>
          <a:bodyPr/>
          <a:lstStyle/>
          <a:p>
            <a:r>
              <a:rPr lang="en-US" dirty="0" smtClean="0"/>
              <a:t>Bob can trust that the signed message sender is entitled to send the message</a:t>
            </a:r>
            <a:r>
              <a:rPr lang="is-IS" dirty="0" smtClean="0"/>
              <a:t>...</a:t>
            </a:r>
          </a:p>
          <a:p>
            <a:pPr lvl="1"/>
            <a:r>
              <a:rPr lang="is-IS" dirty="0" smtClean="0"/>
              <a:t>… if the certificate contains the appropriate permissions</a:t>
            </a:r>
          </a:p>
          <a:p>
            <a:pPr lvl="1"/>
            <a:r>
              <a:rPr lang="is-IS" dirty="0" smtClean="0"/>
              <a:t>… and if the certificate was issued by a trusted authority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233652"/>
              </p:ext>
            </p:extLst>
          </p:nvPr>
        </p:nvGraphicFramePr>
        <p:xfrm>
          <a:off x="1066799" y="1848138"/>
          <a:ext cx="5696427" cy="396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r:id="rId3" imgW="9286407" imgH="7007902" progId="Visio.Drawing.11">
                  <p:embed/>
                </p:oleObj>
              </mc:Choice>
              <mc:Fallback>
                <p:oleObj r:id="rId3" imgW="9286407" imgH="7007902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279" b="3293"/>
                      <a:stretch>
                        <a:fillRect/>
                      </a:stretch>
                    </p:blipFill>
                    <p:spPr bwMode="auto">
                      <a:xfrm>
                        <a:off x="1066799" y="1848138"/>
                        <a:ext cx="5696427" cy="3968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9917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Authorization in practice (1)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Each </a:t>
            </a:r>
            <a:r>
              <a:rPr lang="en-US" b="1" dirty="0" smtClean="0"/>
              <a:t>application on a device </a:t>
            </a:r>
            <a:r>
              <a:rPr lang="en-US" b="1" dirty="0"/>
              <a:t>has a credential that it cryptographically binds to a message</a:t>
            </a:r>
          </a:p>
          <a:p>
            <a:r>
              <a:rPr lang="en-US" dirty="0"/>
              <a:t>Credentials state </a:t>
            </a:r>
            <a:br>
              <a:rPr lang="en-US" dirty="0"/>
            </a:br>
            <a:r>
              <a:rPr lang="en-US" dirty="0"/>
              <a:t>your permissions</a:t>
            </a:r>
          </a:p>
          <a:p>
            <a:r>
              <a:rPr lang="en-US" dirty="0"/>
              <a:t>If you don’t have a police car certificate, you can’t claim to be a police car</a:t>
            </a:r>
          </a:p>
          <a:p>
            <a:endParaRPr lang="en-US" dirty="0"/>
          </a:p>
        </p:txBody>
      </p:sp>
      <p:pic>
        <p:nvPicPr>
          <p:cNvPr id="9" name="Content Placeholder 8" descr="image10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140045"/>
            <a:ext cx="5384800" cy="344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5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Authorization in practice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How does the receiver trust received credentials?</a:t>
            </a:r>
          </a:p>
          <a:p>
            <a:r>
              <a:rPr lang="en-US" dirty="0" smtClean="0"/>
              <a:t>The CA has a certificate itself which it binds cryptographically to the device’s certificate</a:t>
            </a:r>
          </a:p>
          <a:p>
            <a:r>
              <a:rPr lang="en-US" dirty="0" smtClean="0"/>
              <a:t>The receiver knows the CA certificate</a:t>
            </a:r>
          </a:p>
          <a:p>
            <a:pPr lvl="1"/>
            <a:r>
              <a:rPr lang="en-US" dirty="0" smtClean="0"/>
              <a:t>Checks that the CA certificate authorizes and is bound to the device’s certificate</a:t>
            </a:r>
          </a:p>
          <a:p>
            <a:pPr lvl="1"/>
            <a:r>
              <a:rPr lang="en-US" dirty="0" smtClean="0"/>
              <a:t>Checks that the device’s certificate authorizes and is bound to the message</a:t>
            </a:r>
          </a:p>
          <a:p>
            <a:pPr lvl="1"/>
            <a:r>
              <a:rPr lang="en-US" dirty="0" smtClean="0"/>
              <a:t>Trusts the message!</a:t>
            </a:r>
            <a:endParaRPr lang="en-US" dirty="0" smtClean="0"/>
          </a:p>
        </p:txBody>
      </p:sp>
      <p:pic>
        <p:nvPicPr>
          <p:cNvPr id="8" name="Content Placeholder 7" descr="image11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140045"/>
            <a:ext cx="5384800" cy="344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Authorization in practice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How does the receiver know the CA certificate?</a:t>
            </a:r>
          </a:p>
          <a:p>
            <a:r>
              <a:rPr lang="en-US" dirty="0" smtClean="0"/>
              <a:t>CA certificate might be known already</a:t>
            </a:r>
          </a:p>
          <a:p>
            <a:r>
              <a:rPr lang="en-US" dirty="0" smtClean="0"/>
              <a:t>If it’s new, the receiver can construct a trust chain back to a root CA.</a:t>
            </a:r>
          </a:p>
          <a:p>
            <a:r>
              <a:rPr lang="en-US" dirty="0" smtClean="0"/>
              <a:t>There’s a relatively small </a:t>
            </a:r>
            <a:br>
              <a:rPr lang="en-US" dirty="0" smtClean="0"/>
            </a:br>
            <a:r>
              <a:rPr lang="en-US" dirty="0" smtClean="0"/>
              <a:t>set of root CAs, which are assumed to be known to everyone</a:t>
            </a:r>
          </a:p>
          <a:p>
            <a:pPr lvl="1"/>
            <a:r>
              <a:rPr lang="en-US" dirty="0" smtClean="0"/>
              <a:t>These can authorize an arbitrarily large number of intermediate and end-entity CAs</a:t>
            </a:r>
            <a:endParaRPr lang="en-US" dirty="0" smtClean="0"/>
          </a:p>
        </p:txBody>
      </p:sp>
      <p:pic>
        <p:nvPicPr>
          <p:cNvPr id="8" name="Content Placeholder 7" descr="image12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140045"/>
            <a:ext cx="5384800" cy="344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9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approved for a certificate?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Certificates are issued to approve particular activities</a:t>
            </a:r>
          </a:p>
          <a:p>
            <a:pPr lvl="1"/>
            <a:r>
              <a:rPr lang="en-US" dirty="0" smtClean="0"/>
              <a:t>In 1609.2, activities are identified by PSIDs</a:t>
            </a:r>
          </a:p>
          <a:p>
            <a:pPr lvl="1"/>
            <a:r>
              <a:rPr lang="en-US" dirty="0" smtClean="0"/>
              <a:t>In X.509, used for SSL, the certificate identifies the website that the owner can claim to operate</a:t>
            </a:r>
          </a:p>
          <a:p>
            <a:r>
              <a:rPr lang="en-US" dirty="0" smtClean="0"/>
              <a:t>The Certificate Policy sets the requirements that a requester must meet to get a certificate</a:t>
            </a:r>
          </a:p>
          <a:p>
            <a:pPr lvl="1"/>
            <a:r>
              <a:rPr lang="en-US" dirty="0" smtClean="0"/>
              <a:t>CA enforces requirements</a:t>
            </a:r>
          </a:p>
          <a:p>
            <a:pPr lvl="1"/>
            <a:r>
              <a:rPr lang="en-US" dirty="0" smtClean="0"/>
              <a:t>Governance body / stakeholders write requirements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lIns="228600" tIns="228600" rIns="228600" bIns="228600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Certificate issuance conditions:</a:t>
            </a:r>
          </a:p>
          <a:p>
            <a:r>
              <a:rPr lang="en-US" dirty="0" smtClean="0"/>
              <a:t>Correct software implementation</a:t>
            </a:r>
          </a:p>
          <a:p>
            <a:r>
              <a:rPr lang="en-US" dirty="0" smtClean="0"/>
              <a:t>Ownership of claimed resources (website)</a:t>
            </a:r>
          </a:p>
          <a:p>
            <a:r>
              <a:rPr lang="en-US" dirty="0" smtClean="0"/>
              <a:t>Sufficient hardware protection of signing keys</a:t>
            </a:r>
          </a:p>
          <a:p>
            <a:r>
              <a:rPr lang="en-US" dirty="0" smtClean="0"/>
              <a:t>Sufficient software protection to prevent malware from using signing keys</a:t>
            </a:r>
          </a:p>
          <a:p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46070-18CF-4637-832E-0142B797C65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8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Bad 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mtClean="0"/>
              <a:t>A device that sends false messages should no longer </a:t>
            </a:r>
            <a:br>
              <a:rPr lang="en-US" smtClean="0"/>
            </a:br>
            <a:r>
              <a:rPr lang="en-US" smtClean="0"/>
              <a:t>be trusted</a:t>
            </a:r>
          </a:p>
          <a:p>
            <a:r>
              <a:rPr lang="en-US" smtClean="0"/>
              <a:t>Misbehavior Detection functionality detects </a:t>
            </a:r>
            <a:br>
              <a:rPr lang="en-US" smtClean="0"/>
            </a:br>
            <a:r>
              <a:rPr lang="en-US" smtClean="0"/>
              <a:t>false messages</a:t>
            </a:r>
          </a:p>
          <a:p>
            <a:r>
              <a:rPr lang="en-US" smtClean="0"/>
              <a:t>An enforcement function removes the bad </a:t>
            </a:r>
            <a:br>
              <a:rPr lang="en-US" smtClean="0"/>
            </a:br>
            <a:r>
              <a:rPr lang="en-US" smtClean="0"/>
              <a:t>device’s privileges</a:t>
            </a:r>
          </a:p>
          <a:p>
            <a:pPr lvl="1"/>
            <a:r>
              <a:rPr lang="en-US" smtClean="0"/>
              <a:t>Either its credentials are “revoked” via a Certificate Revocation List (CRL)</a:t>
            </a:r>
          </a:p>
          <a:p>
            <a:pPr lvl="1"/>
            <a:r>
              <a:rPr lang="en-US" smtClean="0"/>
              <a:t>Or it uses its existing credentials till they expire but then does not get any more</a:t>
            </a:r>
            <a:endParaRPr lang="en-US" dirty="0" smtClean="0"/>
          </a:p>
        </p:txBody>
      </p:sp>
      <p:pic>
        <p:nvPicPr>
          <p:cNvPr id="8" name="Content Placeholder 7" descr="image12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140045"/>
            <a:ext cx="5384800" cy="344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0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Certificates allow holders to prove they have rights to</a:t>
            </a:r>
          </a:p>
          <a:p>
            <a:pPr lvl="1"/>
            <a:r>
              <a:rPr lang="en-US" dirty="0" smtClean="0"/>
              <a:t>Access (r/w/x) a particular resource</a:t>
            </a:r>
          </a:p>
          <a:p>
            <a:pPr lvl="1"/>
            <a:r>
              <a:rPr lang="en-US" dirty="0" smtClean="0"/>
              <a:t>Request a particular activity</a:t>
            </a:r>
          </a:p>
          <a:p>
            <a:pPr lvl="1"/>
            <a:r>
              <a:rPr lang="en-US" dirty="0" smtClean="0"/>
              <a:t>Send particular information</a:t>
            </a:r>
          </a:p>
          <a:p>
            <a:r>
              <a:rPr lang="en-US" dirty="0" smtClean="0"/>
              <a:t>Can be issued in advance and used off-line</a:t>
            </a:r>
          </a:p>
          <a:p>
            <a:pPr lvl="1"/>
            <a:r>
              <a:rPr lang="en-US" dirty="0" smtClean="0"/>
              <a:t>Either some time in advance if revocation is used to remove bad actors</a:t>
            </a:r>
          </a:p>
          <a:p>
            <a:pPr lvl="1"/>
            <a:r>
              <a:rPr lang="en-US" dirty="0" smtClean="0"/>
              <a:t>Or shortly in advance if expiry is used </a:t>
            </a:r>
          </a:p>
          <a:p>
            <a:r>
              <a:rPr lang="en-US" dirty="0" smtClean="0"/>
              <a:t>Well-understood solution to distributed identity management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46070-18CF-4637-832E-0142B797C65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621" y="2237582"/>
            <a:ext cx="4930274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00673"/>
      </p:ext>
    </p:extLst>
  </p:cSld>
  <p:clrMapOvr>
    <a:masterClrMapping/>
  </p:clrMapOvr>
</p:sld>
</file>

<file path=ppt/theme/theme1.xml><?xml version="1.0" encoding="utf-8"?>
<a:theme xmlns:a="http://schemas.openxmlformats.org/drawingml/2006/main" name="OnBoard Template_v4">
  <a:themeElements>
    <a:clrScheme name="Custom 66">
      <a:dk1>
        <a:sysClr val="windowText" lastClr="000000"/>
      </a:dk1>
      <a:lt1>
        <a:srgbClr val="FFFFFF"/>
      </a:lt1>
      <a:dk2>
        <a:srgbClr val="57728B"/>
      </a:dk2>
      <a:lt2>
        <a:srgbClr val="E7E6E6"/>
      </a:lt2>
      <a:accent1>
        <a:srgbClr val="004EA8"/>
      </a:accent1>
      <a:accent2>
        <a:srgbClr val="FF7500"/>
      </a:accent2>
      <a:accent3>
        <a:srgbClr val="70AD47"/>
      </a:accent3>
      <a:accent4>
        <a:srgbClr val="FFAD00"/>
      </a:accent4>
      <a:accent5>
        <a:srgbClr val="003B67"/>
      </a:accent5>
      <a:accent6>
        <a:srgbClr val="954F72"/>
      </a:accent6>
      <a:hlink>
        <a:srgbClr val="2272BF"/>
      </a:hlink>
      <a:folHlink>
        <a:srgbClr val="96AABD"/>
      </a:folHlink>
    </a:clrScheme>
    <a:fontScheme name="OnBo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Board Template_v5" id="{8633589C-0736-C748-8F41-9A792651C15F}" vid="{69D77800-67BD-604D-8637-794B9E44B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OnBoard Template_v5</Template>
  <TotalTime>35</TotalTime>
  <Words>397</Words>
  <Application>Microsoft Macintosh PowerPoint</Application>
  <PresentationFormat>Widescreen</PresentationFormat>
  <Paragraphs>64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Century Gothic</vt:lpstr>
      <vt:lpstr>Wingdings</vt:lpstr>
      <vt:lpstr>Arial</vt:lpstr>
      <vt:lpstr>OnBoard Template_v4</vt:lpstr>
      <vt:lpstr>Visio.Drawing.11</vt:lpstr>
      <vt:lpstr>Secure access mechanisms in V2X and elsewhere</vt:lpstr>
      <vt:lpstr>Public key cryptography: signatures</vt:lpstr>
      <vt:lpstr>Public key cryptography: permissions</vt:lpstr>
      <vt:lpstr>Authorization in practice (1)</vt:lpstr>
      <vt:lpstr>Authorization in practice (2)</vt:lpstr>
      <vt:lpstr>Authorization in practice (3)</vt:lpstr>
      <vt:lpstr>How do I get approved for a certificate?</vt:lpstr>
      <vt:lpstr>Bad actors</vt:lpstr>
      <vt:lpstr>Conclusions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OnBoard Security Presentation Title</dc:title>
  <dc:creator>William Whyte</dc:creator>
  <cp:lastModifiedBy>William Whyte</cp:lastModifiedBy>
  <cp:revision>4</cp:revision>
  <dcterms:created xsi:type="dcterms:W3CDTF">2017-04-21T13:45:59Z</dcterms:created>
  <dcterms:modified xsi:type="dcterms:W3CDTF">2017-04-21T14:21:57Z</dcterms:modified>
</cp:coreProperties>
</file>