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1" r:id="rId2"/>
  </p:sldMasterIdLst>
  <p:notesMasterIdLst>
    <p:notesMasterId r:id="rId45"/>
  </p:notesMasterIdLst>
  <p:handoutMasterIdLst>
    <p:handoutMasterId r:id="rId46"/>
  </p:handoutMasterIdLst>
  <p:sldIdLst>
    <p:sldId id="275" r:id="rId3"/>
    <p:sldId id="32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41" r:id="rId25"/>
    <p:sldId id="343" r:id="rId26"/>
    <p:sldId id="322" r:id="rId27"/>
    <p:sldId id="302" r:id="rId28"/>
    <p:sldId id="328" r:id="rId29"/>
    <p:sldId id="329" r:id="rId30"/>
    <p:sldId id="308" r:id="rId31"/>
    <p:sldId id="337" r:id="rId32"/>
    <p:sldId id="338" r:id="rId33"/>
    <p:sldId id="339" r:id="rId34"/>
    <p:sldId id="340" r:id="rId35"/>
    <p:sldId id="314" r:id="rId36"/>
    <p:sldId id="326" r:id="rId37"/>
    <p:sldId id="325" r:id="rId38"/>
    <p:sldId id="336" r:id="rId39"/>
    <p:sldId id="315" r:id="rId40"/>
    <p:sldId id="316" r:id="rId41"/>
    <p:sldId id="317" r:id="rId42"/>
    <p:sldId id="318" r:id="rId43"/>
    <p:sldId id="335" r:id="rId4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21"/>
    <a:srgbClr val="6F8089"/>
    <a:srgbClr val="FFFFFF"/>
    <a:srgbClr val="B3CC95"/>
    <a:srgbClr val="72808B"/>
    <a:srgbClr val="007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7" autoAdjust="0"/>
    <p:restoredTop sz="93247" autoAdjust="0"/>
  </p:normalViewPr>
  <p:slideViewPr>
    <p:cSldViewPr snapToGrid="0">
      <p:cViewPr varScale="1">
        <p:scale>
          <a:sx n="79" d="100"/>
          <a:sy n="79" d="100"/>
        </p:scale>
        <p:origin x="402" y="63"/>
      </p:cViewPr>
      <p:guideLst>
        <p:guide orient="horz" pos="168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0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Sheet1!$A$2:$B$2</c:f>
              <c:strCache>
                <c:ptCount val="1"/>
                <c:pt idx="0">
                  <c:v>USA Sales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664112006967976E-3"/>
                  <c:y val="-5.130505778994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56-4069-9B8A-6B5AC3A913C9}"/>
                </c:ext>
              </c:extLst>
            </c:dLbl>
            <c:dLbl>
              <c:idx val="1"/>
              <c:layout>
                <c:manualLayout>
                  <c:x val="-4.5498084005226747E-3"/>
                  <c:y val="-3.780372679259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56-4069-9B8A-6B5AC3A913C9}"/>
                </c:ext>
              </c:extLst>
            </c:dLbl>
            <c:dLbl>
              <c:idx val="2"/>
              <c:layout>
                <c:manualLayout>
                  <c:x val="-3.0332056003484127E-3"/>
                  <c:y val="-4.0503992992065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56-4069-9B8A-6B5AC3A913C9}"/>
                </c:ext>
              </c:extLst>
            </c:dLbl>
            <c:dLbl>
              <c:idx val="3"/>
              <c:layout>
                <c:manualLayout>
                  <c:x val="-1.2132822401393651E-2"/>
                  <c:y val="-3.780372679259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6-4069-9B8A-6B5AC3A91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Sheet1!$C$1:$F$1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Sheet1!$C$2:$F$2</c:f>
              <c:numCache>
                <c:formatCode>0%</c:formatCode>
                <c:ptCount val="4"/>
                <c:pt idx="0">
                  <c:v>0.66</c:v>
                </c:pt>
                <c:pt idx="1">
                  <c:v>0.94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56-4069-9B8A-6B5AC3A913C9}"/>
            </c:ext>
          </c:extLst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USA Parc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0664112006968531E-3"/>
                  <c:y val="-5.940585638836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6-4069-9B8A-6B5AC3A91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Sheet1!$C$1:$F$1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Sheet1!$C$3:$F$3</c:f>
              <c:numCache>
                <c:formatCode>0%</c:formatCode>
                <c:ptCount val="4"/>
                <c:pt idx="0">
                  <c:v>0.18</c:v>
                </c:pt>
                <c:pt idx="1">
                  <c:v>0.33</c:v>
                </c:pt>
                <c:pt idx="2">
                  <c:v>0.55000000000000004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56-4069-9B8A-6B5AC3A913C9}"/>
            </c:ext>
          </c:extLst>
        </c:ser>
        <c:ser>
          <c:idx val="2"/>
          <c:order val="2"/>
          <c:tx>
            <c:strRef>
              <c:f>Sheet1!$A$4:$B$4</c:f>
              <c:strCache>
                <c:ptCount val="1"/>
                <c:pt idx="0">
                  <c:v>Global Sales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664112006967976E-3"/>
                  <c:y val="-7.020692118624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56-4069-9B8A-6B5AC3A913C9}"/>
                </c:ext>
              </c:extLst>
            </c:dLbl>
            <c:dLbl>
              <c:idx val="1"/>
              <c:layout>
                <c:manualLayout>
                  <c:x val="-5.5608126949893145E-17"/>
                  <c:y val="-5.9405856388362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56-4069-9B8A-6B5AC3A913C9}"/>
                </c:ext>
              </c:extLst>
            </c:dLbl>
            <c:dLbl>
              <c:idx val="2"/>
              <c:layout>
                <c:manualLayout>
                  <c:x val="-4.5498084005226192E-3"/>
                  <c:y val="-5.130505778994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56-4069-9B8A-6B5AC3A91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Sheet1!$C$1:$F$1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Sheet1!$C$4:$F$4</c:f>
              <c:numCache>
                <c:formatCode>0%</c:formatCode>
                <c:ptCount val="4"/>
                <c:pt idx="0">
                  <c:v>0.27</c:v>
                </c:pt>
                <c:pt idx="1">
                  <c:v>0.55000000000000004</c:v>
                </c:pt>
                <c:pt idx="2">
                  <c:v>0.75</c:v>
                </c:pt>
                <c:pt idx="3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756-4069-9B8A-6B5AC3A913C9}"/>
            </c:ext>
          </c:extLst>
        </c:ser>
        <c:ser>
          <c:idx val="3"/>
          <c:order val="3"/>
          <c:tx>
            <c:strRef>
              <c:f>Sheet1!$A$5:$B$5</c:f>
              <c:strCache>
                <c:ptCount val="1"/>
                <c:pt idx="0">
                  <c:v>Global Parc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  <a:prstDash val="lg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664112006967976E-3"/>
                  <c:y val="-3.240319439365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56-4069-9B8A-6B5AC3A913C9}"/>
                </c:ext>
              </c:extLst>
            </c:dLbl>
            <c:dLbl>
              <c:idx val="1"/>
              <c:layout>
                <c:manualLayout>
                  <c:x val="1.5166028001741506E-3"/>
                  <c:y val="2.700266199471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56-4069-9B8A-6B5AC3A913C9}"/>
                </c:ext>
              </c:extLst>
            </c:dLbl>
            <c:dLbl>
              <c:idx val="2"/>
              <c:layout>
                <c:manualLayout>
                  <c:x val="9.0996168010452384E-3"/>
                  <c:y val="1.890186339629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56-4069-9B8A-6B5AC3A91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Sheet1!$C$1:$F$1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Sheet1!$C$5:$F$5</c:f>
              <c:numCache>
                <c:formatCode>0%</c:formatCode>
                <c:ptCount val="4"/>
                <c:pt idx="0">
                  <c:v>0.08</c:v>
                </c:pt>
                <c:pt idx="1">
                  <c:v>0.16</c:v>
                </c:pt>
                <c:pt idx="2">
                  <c:v>0.38</c:v>
                </c:pt>
                <c:pt idx="3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756-4069-9B8A-6B5AC3A91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181440"/>
        <c:axId val="350908800"/>
      </c:lineChart>
      <c:catAx>
        <c:axId val="3511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0908800"/>
        <c:crosses val="autoZero"/>
        <c:auto val="1"/>
        <c:lblAlgn val="ctr"/>
        <c:lblOffset val="100"/>
        <c:noMultiLvlLbl val="0"/>
      </c:catAx>
      <c:valAx>
        <c:axId val="350908800"/>
        <c:scaling>
          <c:orientation val="minMax"/>
          <c:max val="1.100000000000000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11814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86831100305407"/>
          <c:y val="7.6317726049633744E-2"/>
          <c:w val="0.45036511583274175"/>
          <c:h val="0.743457792548925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Strongly favor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69-449C-AD70-24D4147D6D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69-449C-AD70-24D4147D6D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69-449C-AD70-24D4147D6D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569-449C-AD70-24D4147D6D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Favor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69-449C-AD70-24D4147D6DCE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569-449C-AD70-24D4147D6D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569-449C-AD70-24D4147D6D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569-449C-AD70-24D4147D6D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569-449C-AD70-24D4147D6D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69-449C-AD70-24D4147D6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Favor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569-449C-AD70-24D4147D6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80419968"/>
        <c:axId val="1700138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4.6755509345437402E-2"/>
                  <c:y val="-2.38052156079663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6F8089"/>
                        </a:solidFill>
                      </a:rPr>
                      <a:t>89%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569-449C-AD70-24D4147D6DCE}"/>
                </c:ext>
              </c:extLst>
            </c:dLbl>
            <c:dLbl>
              <c:idx val="1"/>
              <c:layout>
                <c:manualLayout>
                  <c:x val="-6.0306231624156381E-2"/>
                  <c:y val="-2.123766245898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569-449C-AD70-24D4147D6DCE}"/>
                </c:ext>
              </c:extLst>
            </c:dLbl>
            <c:dLbl>
              <c:idx val="2"/>
              <c:layout>
                <c:manualLayout>
                  <c:x val="-6.0306231624156381E-2"/>
                  <c:y val="-2.12376624589840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95%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569-449C-AD70-24D4147D6DCE}"/>
                </c:ext>
              </c:extLst>
            </c:dLbl>
            <c:dLbl>
              <c:idx val="3"/>
              <c:layout>
                <c:manualLayout>
                  <c:x val="-5.7292047395317618E-2"/>
                  <c:y val="-2.3879990853798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569-449C-AD70-24D4147D6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Favor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569-449C-AD70-24D4147D6D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oppose</c:v>
                </c:pt>
              </c:strCache>
            </c:strRef>
          </c:tx>
          <c:spPr>
            <a:ln w="28575">
              <a:noFill/>
            </a:ln>
          </c:spPr>
          <c:cat>
            <c:strRef>
              <c:f>Sheet1!$A$2</c:f>
              <c:strCache>
                <c:ptCount val="1"/>
                <c:pt idx="0">
                  <c:v>Favor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569-449C-AD70-24D4147D6D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oppose</c:v>
                </c:pt>
              </c:strCache>
            </c:strRef>
          </c:tx>
          <c:spPr>
            <a:ln w="28575">
              <a:noFill/>
            </a:ln>
          </c:spPr>
          <c:cat>
            <c:strRef>
              <c:f>Sheet1!$A$2</c:f>
              <c:strCache>
                <c:ptCount val="1"/>
                <c:pt idx="0">
                  <c:v>Favor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569-449C-AD70-24D4147D6DC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Total2</c:v>
                </c:pt>
              </c:strCache>
            </c:strRef>
          </c:tx>
          <c:spPr>
            <a:ln w="28575">
              <a:noFill/>
            </a:ln>
          </c:spPr>
          <c:cat>
            <c:strRef>
              <c:f>Sheet1!$A$2</c:f>
              <c:strCache>
                <c:ptCount val="1"/>
                <c:pt idx="0">
                  <c:v>Favor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569-449C-AD70-24D4147D6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19968"/>
        <c:axId val="170013824"/>
      </c:lineChart>
      <c:catAx>
        <c:axId val="1804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0013824"/>
        <c:crosses val="autoZero"/>
        <c:auto val="1"/>
        <c:lblAlgn val="ctr"/>
        <c:lblOffset val="100"/>
        <c:noMultiLvlLbl val="0"/>
      </c:catAx>
      <c:valAx>
        <c:axId val="170013824"/>
        <c:scaling>
          <c:orientation val="minMax"/>
        </c:scaling>
        <c:delete val="1"/>
        <c:axPos val="l"/>
        <c:numFmt formatCode="0%" sourceLinked="1"/>
        <c:majorTickMark val="cross"/>
        <c:minorTickMark val="none"/>
        <c:tickLblPos val="nextTo"/>
        <c:crossAx val="18041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E9102A2-14CE-4C5D-BDCF-91079936F7B1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40805C4-B32D-4B4E-8BD8-E7F08F3AD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23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5ABF-FF85-4021-8BFC-60D9111058D4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3005A-A41E-485B-8453-6FD22E61F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5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40421E-D001-447D-9C0A-7C671DA83C8F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6450" cy="34639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1" y="4386506"/>
            <a:ext cx="5097973" cy="41581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50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42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access to data…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005A-A41E-485B-8453-6FD22E61F5D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40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04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96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99A5E3-C150-4853-BB00-D2A5B29D7FDC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99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29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86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60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70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2500E0-DB2F-4194-B7E1-3ED57FA8DD82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54550" cy="34909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Published every Tuesday and Thursday and sent to all members who opt-in.  Currently  more than 5,200 subscribers.</a:t>
            </a:r>
          </a:p>
          <a:p>
            <a:pPr eaLnBrk="1" hangingPunct="1"/>
            <a:endParaRPr lang="en-US" altLang="en-US" sz="16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AAIA-exclusive content includes the weekly AAIA/BB&amp;T Weekly Automotive Aftermarket Intelligence Update, their quarterly M&amp;A Report, the monthly Aftermarket Perspectives from The NPD Group and the monthly Telematics Trendline from Derek Kaufman.</a:t>
            </a:r>
          </a:p>
        </p:txBody>
      </p:sp>
    </p:spTree>
    <p:extLst>
      <p:ext uri="{BB962C8B-B14F-4D97-AF65-F5344CB8AC3E}">
        <p14:creationId xmlns:p14="http://schemas.microsoft.com/office/powerpoint/2010/main" val="386664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2500E0-DB2F-4194-B7E1-3ED57FA8DD82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Published every Tuesday and Thursday and sent to all members who opt-in.  Currently  more than 5,200 subscribers.</a:t>
            </a:r>
          </a:p>
          <a:p>
            <a:pPr eaLnBrk="1" hangingPunct="1"/>
            <a:endParaRPr lang="en-US" altLang="en-US" sz="16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AAIA-exclusive content includes the weekly AAIA/BB&amp;T Weekly Automotive Aftermarket Intelligence Update, their quarterly M&amp;A Report, the monthly Aftermarket Perspectives from The NPD Group and the monthly Telematics Trendline from Derek Kaufman.</a:t>
            </a:r>
          </a:p>
        </p:txBody>
      </p:sp>
    </p:spTree>
    <p:extLst>
      <p:ext uri="{BB962C8B-B14F-4D97-AF65-F5344CB8AC3E}">
        <p14:creationId xmlns:p14="http://schemas.microsoft.com/office/powerpoint/2010/main" val="320805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19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926" indent="-28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656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918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5180" indent="-2261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442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705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967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4229" indent="-226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B1D15C-E377-4476-9F44-C7B5C8A7F8CF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6506"/>
            <a:ext cx="6950075" cy="4156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2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3" y="2090457"/>
            <a:ext cx="4469765" cy="180868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971136" y="5400135"/>
            <a:ext cx="520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www.autocare.org</a:t>
            </a:r>
          </a:p>
        </p:txBody>
      </p:sp>
    </p:spTree>
    <p:extLst>
      <p:ext uri="{BB962C8B-B14F-4D97-AF65-F5344CB8AC3E}">
        <p14:creationId xmlns:p14="http://schemas.microsoft.com/office/powerpoint/2010/main" val="1999996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52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3" y="2090457"/>
            <a:ext cx="4469765" cy="18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1136" y="5400135"/>
            <a:ext cx="520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www.autocare.org</a:t>
            </a:r>
          </a:p>
        </p:txBody>
      </p:sp>
    </p:spTree>
    <p:extLst>
      <p:ext uri="{BB962C8B-B14F-4D97-AF65-F5344CB8AC3E}">
        <p14:creationId xmlns:p14="http://schemas.microsoft.com/office/powerpoint/2010/main" val="1286235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14388" y="2441575"/>
            <a:ext cx="7481887" cy="2944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3732" y="1021695"/>
            <a:ext cx="7482981" cy="714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13732" y="1744909"/>
            <a:ext cx="7482981" cy="483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12" y="5780248"/>
            <a:ext cx="1124580" cy="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6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18" y="1594034"/>
            <a:ext cx="7507318" cy="3986756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ts val="1800"/>
              </a:lnSpc>
              <a:spcAft>
                <a:spcPts val="600"/>
              </a:spcAft>
              <a:buClr>
                <a:srgbClr val="6F8089"/>
              </a:buClr>
              <a:buFont typeface="Courier New" panose="02070309020205020404" pitchFamily="49" charset="0"/>
              <a:buChar char="o"/>
              <a:defRPr sz="14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64" indent="-182875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6F8089"/>
              </a:buClr>
              <a:buFont typeface="Arial" panose="020B0604020202020204" pitchFamily="34" charset="0"/>
              <a:buChar char="•"/>
              <a:defRPr sz="12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12040" y="-75063"/>
            <a:ext cx="0" cy="84161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82322" y="212765"/>
            <a:ext cx="7548614" cy="825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3600"/>
              </a:lnSpc>
              <a:defRPr sz="3200" b="1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12" y="5780248"/>
            <a:ext cx="1124580" cy="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12040" y="-75063"/>
            <a:ext cx="0" cy="84161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82322" y="212765"/>
            <a:ext cx="7886700" cy="825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3600"/>
              </a:lnSpc>
              <a:defRPr sz="3200" b="1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985459"/>
            <a:ext cx="7891462" cy="401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Subhead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3095537"/>
            <a:ext cx="7886700" cy="876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3200" b="1" baseline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56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39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56724"/>
            <a:ext cx="7891462" cy="4019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3966802"/>
            <a:ext cx="7886700" cy="876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3600" b="1" baseline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Closing text ( i.e. Thank You)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8" y="5258707"/>
            <a:ext cx="7891462" cy="4019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presenter’s email address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62" y="1719522"/>
            <a:ext cx="3149082" cy="12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27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49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35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14388" y="2441575"/>
            <a:ext cx="7481887" cy="2944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3732" y="1021695"/>
            <a:ext cx="7482981" cy="714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13732" y="1744909"/>
            <a:ext cx="7482981" cy="483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12" y="5780248"/>
            <a:ext cx="1124580" cy="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43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3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18" y="1594034"/>
            <a:ext cx="7507318" cy="3986756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ts val="1800"/>
              </a:lnSpc>
              <a:spcAft>
                <a:spcPts val="600"/>
              </a:spcAft>
              <a:buClr>
                <a:srgbClr val="6F8089"/>
              </a:buClr>
              <a:buFont typeface="Courier New" panose="02070309020205020404" pitchFamily="49" charset="0"/>
              <a:buChar char="o"/>
              <a:defRPr sz="14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64" indent="-182875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6F8089"/>
              </a:buClr>
              <a:buFont typeface="Arial" panose="020B0604020202020204" pitchFamily="34" charset="0"/>
              <a:buChar char="•"/>
              <a:defRPr sz="12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2040" y="-75063"/>
            <a:ext cx="0" cy="84161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82322" y="212765"/>
            <a:ext cx="7548614" cy="825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3600"/>
              </a:lnSpc>
              <a:defRPr sz="3200" b="1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12" y="5780248"/>
            <a:ext cx="1124580" cy="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2040" y="-75063"/>
            <a:ext cx="0" cy="84161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82322" y="212765"/>
            <a:ext cx="7886700" cy="825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3600"/>
              </a:lnSpc>
              <a:defRPr sz="3200" b="1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47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985459"/>
            <a:ext cx="7891462" cy="401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Subhead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3095537"/>
            <a:ext cx="7886700" cy="876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3200" b="1" baseline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0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56724"/>
            <a:ext cx="7891462" cy="4019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3966802"/>
            <a:ext cx="7886700" cy="876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3600" b="1" baseline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Closing text ( i.e. Thank You)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8" y="5258707"/>
            <a:ext cx="7891462" cy="4019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presenter’s email address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62" y="1719522"/>
            <a:ext cx="3149082" cy="12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3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64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B966-4777-4842-A1E8-EEC7EC1DFB41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DFBC-A681-4E6B-8B7B-822A793F75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" r="1509" b="49283"/>
          <a:stretch/>
        </p:blipFill>
        <p:spPr>
          <a:xfrm>
            <a:off x="-7882" y="6329666"/>
            <a:ext cx="9151883" cy="5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2" r:id="rId2"/>
    <p:sldLayoutId id="2147483713" r:id="rId3"/>
    <p:sldLayoutId id="2147483700" r:id="rId4"/>
    <p:sldLayoutId id="2147483691" r:id="rId5"/>
    <p:sldLayoutId id="2147483708" r:id="rId6"/>
    <p:sldLayoutId id="2147483714" r:id="rId7"/>
    <p:sldLayoutId id="2147483717" r:id="rId8"/>
    <p:sldLayoutId id="2147483718" r:id="rId9"/>
    <p:sldLayoutId id="214748371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279B966-4777-4842-A1E8-EEC7EC1DFB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A15DFBC-A681-4E6B-8B7B-822A793F75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" r="1509" b="49283"/>
          <a:stretch/>
        </p:blipFill>
        <p:spPr>
          <a:xfrm>
            <a:off x="-7882" y="6329666"/>
            <a:ext cx="9151883" cy="5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5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Independent must notify manufacturer in writing (Massachusetts requires notice to NASTF)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Manufacturer has 30 days to respond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If independent not satisfied with response, can appeal to dispute resolution panel comprised of Auto Care, CARE, Alliance, and Global Automakers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DRP has 10 days following meeting to make decision</a:t>
            </a:r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Enforcement-Light Duty</a:t>
            </a:r>
          </a:p>
        </p:txBody>
      </p:sp>
    </p:spTree>
    <p:extLst>
      <p:ext uri="{BB962C8B-B14F-4D97-AF65-F5344CB8AC3E}">
        <p14:creationId xmlns:p14="http://schemas.microsoft.com/office/powerpoint/2010/main" val="270865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In general, most light duty manufacturers are complying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Issues include difficulty in navigating websites to locate information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Programming capabilities continue to be headaches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Need for more education of technicians of what is available on sites and how to find it</a:t>
            </a:r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Right to Repair Assessment Thus Far</a:t>
            </a:r>
          </a:p>
        </p:txBody>
      </p:sp>
    </p:spTree>
    <p:extLst>
      <p:ext uri="{BB962C8B-B14F-4D97-AF65-F5344CB8AC3E}">
        <p14:creationId xmlns:p14="http://schemas.microsoft.com/office/powerpoint/2010/main" val="332236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Many OE’s are not providing their VIN specific as-built data on websites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Dealers do have access to this information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Under terms of Massachusetts law and MOU, manufacturer need to provide access to same information they provide dealers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Will be following up with NASTF and possibly state on issue</a:t>
            </a:r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Unresolved Issue: As Built Data</a:t>
            </a:r>
          </a:p>
        </p:txBody>
      </p:sp>
    </p:spTree>
    <p:extLst>
      <p:ext uri="{BB962C8B-B14F-4D97-AF65-F5344CB8AC3E}">
        <p14:creationId xmlns:p14="http://schemas.microsoft.com/office/powerpoint/2010/main" val="349885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Auto Care and CARE sent letters in late January to all OE’s that had signed the MOU requesting MY 2018 requirements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Of those, only the following responded that they were going to compliant: BMW, Ford, General Motors, Maserati, Mazda Mitsubishi, Subaru and Toyota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Hearing scheduled for early June in Massachusetts on compliance with law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21" y="212765"/>
            <a:ext cx="8376939" cy="825529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venir Light" pitchFamily="-84" charset="0"/>
              </a:rPr>
              <a:t>OE Compliance with MY 2018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803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Signed with Engine Manufacturers Association in 2015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Applies to vehicles over 14,000 pounds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Requires access to diagnostic and repair information for 2010 and later commercial vehicles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Must be available to owners and independent repair facilities on a monthly and yearly subscription basis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Tools available that incorporate same diagnostic, repair and wireless capabilities that manufacturer makes available to dealer</a:t>
            </a:r>
          </a:p>
          <a:p>
            <a:pPr>
              <a:buClr>
                <a:srgbClr val="F47721"/>
              </a:buClr>
            </a:pPr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Duty Right to Repair MOU</a:t>
            </a:r>
          </a:p>
        </p:txBody>
      </p:sp>
    </p:spTree>
    <p:extLst>
      <p:ext uri="{BB962C8B-B14F-4D97-AF65-F5344CB8AC3E}">
        <p14:creationId xmlns:p14="http://schemas.microsoft.com/office/powerpoint/2010/main" val="111679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Data stream information to aftermarket scan tool companies with whom they have appropriate licensing, contractual or confidentiality agreements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Locations of sensors and computer modules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As-built parts information such that correct replacement parts can be used for repair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Duty Right to Repair MOU</a:t>
            </a:r>
          </a:p>
        </p:txBody>
      </p:sp>
    </p:spTree>
    <p:extLst>
      <p:ext uri="{BB962C8B-B14F-4D97-AF65-F5344CB8AC3E}">
        <p14:creationId xmlns:p14="http://schemas.microsoft.com/office/powerpoint/2010/main" val="388063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10256711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57250" y="635000"/>
            <a:ext cx="7339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thumbs1.ebaystatic.com/d/l225/m/mecb2Nwm0RSz8TC-uA9y2u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166686"/>
            <a:ext cx="2057400" cy="12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trucktrend.com/f/60060819+q80+re0+cr1/cummins-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95838"/>
            <a:ext cx="20574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leanfuelswork.com/news/wp-content/uploads/2014/08/daimlertrucks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4481152"/>
            <a:ext cx="2057400" cy="4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cagroup.com/it-IT/media_center/photogallery/PublishingImages/logo_management/FCA_logo_hig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3928725"/>
            <a:ext cx="2057400" cy="9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cagroup.com/it-IT/media_center/photogallery/PublishingImages/logo_management/FCA_logo_high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5257587"/>
            <a:ext cx="2057400" cy="9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4/4e/Logo_of_General_Motors.svg/2000px-Logo_of_General_Motors.sv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104782"/>
            <a:ext cx="1600200" cy="15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en/9/9d/Hino-logo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025" y="2845126"/>
            <a:ext cx="1600200" cy="16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en/5/5e/Isuzu_Commercial_Vehicle_Dealership_Log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025" y="4648771"/>
            <a:ext cx="1600200" cy="1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trucktype.com/pics/6528/full/navistar_logotyp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76" y="5357421"/>
            <a:ext cx="2057400" cy="4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coachbuilt.com/bui/p/pacific_car/oo2000_paccar_logo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981" y="-2160930"/>
            <a:ext cx="2057400" cy="4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brandsoftheworld.com/sites/default/files/styles/logo-thumbnail/public/032014/sprinterlogo_0.png?itok=DcOwvLe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77" y="1104782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etrucking.com/forum/attachment.php?attachmentid=5555&amp;d=141106177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76" y="4629925"/>
            <a:ext cx="2057400" cy="5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upload.wikimedia.org/wikipedia/en/archive/b/b9/20150923181237!Volvo_Trucks_%26_Bus_logo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76" y="2905758"/>
            <a:ext cx="1600200" cy="15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venir Light" pitchFamily="-84" charset="0"/>
              </a:rPr>
              <a:t>HD OEMs Support for MOU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10256711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57250" y="635000"/>
            <a:ext cx="7339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http://www.fcagroup.com/it-IT/media_center/photogallery/PublishingImages/logo_management/FCA_logo_hi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3928725"/>
            <a:ext cx="2057400" cy="9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coachbuilt.com/bui/p/pacific_car/oo2000_paccar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981" y="-2160930"/>
            <a:ext cx="2057400" cy="4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en/9/96/Allison-transmission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93818"/>
            <a:ext cx="3200400" cy="1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gslrallysport.com/media/wysiwyg/Bendix/bendix_logo_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920661"/>
            <a:ext cx="3200400" cy="1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fleetequipmentmag.com/wp-content/uploads/2015/03/eaton-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1728318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ritorwabco.snapon.com/MeritorWABCO/Images/MWSafetyStrongEfficiencySmart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4625421"/>
            <a:ext cx="3200400" cy="5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2321" y="212765"/>
            <a:ext cx="8084946" cy="825529"/>
          </a:xfrm>
        </p:spPr>
        <p:txBody>
          <a:bodyPr/>
          <a:lstStyle/>
          <a:p>
            <a:r>
              <a:rPr lang="en-US" altLang="en-US" sz="2700" dirty="0">
                <a:latin typeface="Avenir Light" pitchFamily="-84" charset="0"/>
              </a:rPr>
              <a:t>HD Component Manufacturers Support for MOU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7714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Certain immobilizer systems and reprogramming only available from manufacturers through a separate secure system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Telematics information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Trade secrets protected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Information not related to diagnostics or repair 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Limited to information for systems included in the manufacturer’s as-built configuration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Exclusions</a:t>
            </a:r>
          </a:p>
        </p:txBody>
      </p:sp>
    </p:spTree>
    <p:extLst>
      <p:ext uri="{BB962C8B-B14F-4D97-AF65-F5344CB8AC3E}">
        <p14:creationId xmlns:p14="http://schemas.microsoft.com/office/powerpoint/2010/main" val="425951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Independent must notify manufacturer in writing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Manufacturer has 30 days to respond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If independent not satisfied with response, can appeal to dispute resolution panel comprised of Auto Care, CVSN, ETI, HDAC and Engine Manufacturers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DRP has 10 days following meeting to make decision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Enforcement-Heavy Duty</a:t>
            </a:r>
          </a:p>
        </p:txBody>
      </p:sp>
    </p:spTree>
    <p:extLst>
      <p:ext uri="{BB962C8B-B14F-4D97-AF65-F5344CB8AC3E}">
        <p14:creationId xmlns:p14="http://schemas.microsoft.com/office/powerpoint/2010/main" val="162816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3732" y="2466293"/>
            <a:ext cx="7482981" cy="714826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Right to Repair Update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3732" y="3650549"/>
            <a:ext cx="7482981" cy="4834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3000" b="1" dirty="0"/>
              <a:t>ETI Tool Tech 2017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3000" b="1" dirty="0"/>
              <a:t>April 25, 2017</a:t>
            </a:r>
          </a:p>
        </p:txBody>
      </p:sp>
    </p:spTree>
    <p:extLst>
      <p:ext uri="{BB962C8B-B14F-4D97-AF65-F5344CB8AC3E}">
        <p14:creationId xmlns:p14="http://schemas.microsoft.com/office/powerpoint/2010/main" val="172936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Many heavy duty manufacturers appear not to be complying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According to CVSN, many sites still inadequate and fail to meet terms of MOU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Heavy Duty MOU in serious danger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Enforcement-Heavy Duty</a:t>
            </a:r>
          </a:p>
        </p:txBody>
      </p:sp>
    </p:spTree>
    <p:extLst>
      <p:ext uri="{BB962C8B-B14F-4D97-AF65-F5344CB8AC3E}">
        <p14:creationId xmlns:p14="http://schemas.microsoft.com/office/powerpoint/2010/main" val="178755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MOU appears to be working in light duty</a:t>
            </a:r>
          </a:p>
          <a:p>
            <a:pPr>
              <a:spcBef>
                <a:spcPts val="1200"/>
              </a:spcBef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Working to ensure compliance with MY 2018 requirements.  Will car companies be ready?</a:t>
            </a:r>
          </a:p>
          <a:p>
            <a:pPr>
              <a:spcBef>
                <a:spcPts val="1200"/>
              </a:spcBef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Major issue for aftermarket is absence of as-built VIN specific data</a:t>
            </a:r>
          </a:p>
          <a:p>
            <a:pPr>
              <a:spcBef>
                <a:spcPts val="1200"/>
              </a:spcBef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Heavy duty MOU may be in jeopardy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to Repair Summary</a:t>
            </a:r>
          </a:p>
        </p:txBody>
      </p:sp>
    </p:spTree>
    <p:extLst>
      <p:ext uri="{BB962C8B-B14F-4D97-AF65-F5344CB8AC3E}">
        <p14:creationId xmlns:p14="http://schemas.microsoft.com/office/powerpoint/2010/main" val="427077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Telematics: The Future of the Auto Care Industry?</a:t>
            </a:r>
          </a:p>
        </p:txBody>
      </p:sp>
    </p:spTree>
    <p:extLst>
      <p:ext uri="{BB962C8B-B14F-4D97-AF65-F5344CB8AC3E}">
        <p14:creationId xmlns:p14="http://schemas.microsoft.com/office/powerpoint/2010/main" val="359985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Car Penetration: Big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90" y="5390910"/>
            <a:ext cx="1630055" cy="196208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pPr defTabSz="685800"/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IHS Markit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6751" y="5179725"/>
            <a:ext cx="37633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/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Parc=Cars in-use; Includes all light vehicles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238671" y="1652295"/>
          <a:ext cx="6280484" cy="352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444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Telematics Affects Our Members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36185" y="1899106"/>
            <a:ext cx="3193856" cy="206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3" tIns="25717" rIns="51433" bIns="25717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474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350" b="1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Manufacturers</a:t>
            </a:r>
          </a:p>
          <a:p>
            <a:pPr lvl="1"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5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Brand agnostic part fault and early wear out information  </a:t>
            </a:r>
          </a:p>
          <a:p>
            <a:pPr lvl="1"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5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Earlier and more precise geolocation demand statistics</a:t>
            </a:r>
            <a:endParaRPr lang="en-US" altLang="en-US" sz="1350" kern="0" dirty="0">
              <a:solidFill>
                <a:srgbClr val="6F8089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350" b="1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Retailers/Distributors</a:t>
            </a:r>
          </a:p>
          <a:p>
            <a:pPr lvl="1"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5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Refine assortment planning operations</a:t>
            </a:r>
          </a:p>
          <a:p>
            <a:pPr lvl="1"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5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Optimize geographic stock locations</a:t>
            </a:r>
          </a:p>
          <a:p>
            <a:pPr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350" b="1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Service Providers</a:t>
            </a:r>
          </a:p>
          <a:p>
            <a:pPr lvl="1"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5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Predictive maintenance, remote diagnosis and prognostics</a:t>
            </a:r>
          </a:p>
          <a:p>
            <a:pPr lvl="1">
              <a:buClr>
                <a:srgbClr val="E572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5" kern="0" dirty="0">
                <a:solidFill>
                  <a:srgbClr val="6F808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Integrate ad hoc service with hot truck delivery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0824" y="2610145"/>
            <a:ext cx="3838073" cy="277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679827" y="2700092"/>
            <a:ext cx="3410952" cy="23581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7" name="Group 6"/>
          <p:cNvGrpSpPr/>
          <p:nvPr/>
        </p:nvGrpSpPr>
        <p:grpSpPr>
          <a:xfrm>
            <a:off x="5291859" y="2088961"/>
            <a:ext cx="2176721" cy="2176721"/>
            <a:chOff x="3110813" y="2465768"/>
            <a:chExt cx="2902294" cy="2902294"/>
          </a:xfrm>
        </p:grpSpPr>
        <p:sp>
          <p:nvSpPr>
            <p:cNvPr id="8" name="Arc 7"/>
            <p:cNvSpPr/>
            <p:nvPr/>
          </p:nvSpPr>
          <p:spPr>
            <a:xfrm rot="18913618">
              <a:off x="3395220" y="2775959"/>
              <a:ext cx="2343025" cy="2343025"/>
            </a:xfrm>
            <a:prstGeom prst="arc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Arc 9"/>
            <p:cNvSpPr/>
            <p:nvPr/>
          </p:nvSpPr>
          <p:spPr>
            <a:xfrm rot="18913618">
              <a:off x="3667021" y="3061865"/>
              <a:ext cx="1786746" cy="1786746"/>
            </a:xfrm>
            <a:prstGeom prst="arc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Arc 10"/>
            <p:cNvSpPr/>
            <p:nvPr/>
          </p:nvSpPr>
          <p:spPr>
            <a:xfrm rot="18913618">
              <a:off x="3947386" y="3341801"/>
              <a:ext cx="1254620" cy="1254620"/>
            </a:xfrm>
            <a:prstGeom prst="arc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Arc 11"/>
            <p:cNvSpPr/>
            <p:nvPr/>
          </p:nvSpPr>
          <p:spPr>
            <a:xfrm rot="18913618">
              <a:off x="3110813" y="2465768"/>
              <a:ext cx="2902294" cy="2902294"/>
            </a:xfrm>
            <a:prstGeom prst="arc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5062790">
            <a:off x="6563732" y="2632734"/>
            <a:ext cx="1803442" cy="1803442"/>
            <a:chOff x="3110813" y="2465768"/>
            <a:chExt cx="2902294" cy="2902294"/>
          </a:xfrm>
        </p:grpSpPr>
        <p:sp>
          <p:nvSpPr>
            <p:cNvPr id="14" name="Arc 13"/>
            <p:cNvSpPr/>
            <p:nvPr/>
          </p:nvSpPr>
          <p:spPr>
            <a:xfrm rot="18913618">
              <a:off x="3395220" y="2775959"/>
              <a:ext cx="2343025" cy="2343025"/>
            </a:xfrm>
            <a:prstGeom prst="arc">
              <a:avLst/>
            </a:prstGeom>
            <a:ln w="889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Arc 14"/>
            <p:cNvSpPr/>
            <p:nvPr/>
          </p:nvSpPr>
          <p:spPr>
            <a:xfrm rot="18913618">
              <a:off x="3667021" y="3061865"/>
              <a:ext cx="1786746" cy="1786746"/>
            </a:xfrm>
            <a:prstGeom prst="arc">
              <a:avLst/>
            </a:prstGeom>
            <a:ln w="889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Arc 15"/>
            <p:cNvSpPr/>
            <p:nvPr/>
          </p:nvSpPr>
          <p:spPr>
            <a:xfrm rot="18913618">
              <a:off x="3947386" y="3341801"/>
              <a:ext cx="1254620" cy="1254620"/>
            </a:xfrm>
            <a:prstGeom prst="arc">
              <a:avLst/>
            </a:prstGeom>
            <a:ln w="889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Arc 16"/>
            <p:cNvSpPr/>
            <p:nvPr/>
          </p:nvSpPr>
          <p:spPr>
            <a:xfrm rot="18913618">
              <a:off x="3110813" y="2465768"/>
              <a:ext cx="2902294" cy="2902294"/>
            </a:xfrm>
            <a:prstGeom prst="arc">
              <a:avLst/>
            </a:prstGeom>
            <a:ln w="889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16624440">
            <a:off x="4391819" y="2661918"/>
            <a:ext cx="1803442" cy="1803442"/>
            <a:chOff x="3110813" y="2465768"/>
            <a:chExt cx="2902294" cy="2902294"/>
          </a:xfrm>
        </p:grpSpPr>
        <p:sp>
          <p:nvSpPr>
            <p:cNvPr id="19" name="Arc 18"/>
            <p:cNvSpPr/>
            <p:nvPr/>
          </p:nvSpPr>
          <p:spPr>
            <a:xfrm rot="18913618">
              <a:off x="3395220" y="2775959"/>
              <a:ext cx="2343025" cy="2343025"/>
            </a:xfrm>
            <a:prstGeom prst="arc">
              <a:avLst/>
            </a:prstGeom>
            <a:ln w="889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Arc 19"/>
            <p:cNvSpPr/>
            <p:nvPr/>
          </p:nvSpPr>
          <p:spPr>
            <a:xfrm rot="18913618">
              <a:off x="3667021" y="3061865"/>
              <a:ext cx="1786746" cy="1786746"/>
            </a:xfrm>
            <a:prstGeom prst="arc">
              <a:avLst/>
            </a:prstGeom>
            <a:ln w="889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Arc 20"/>
            <p:cNvSpPr/>
            <p:nvPr/>
          </p:nvSpPr>
          <p:spPr>
            <a:xfrm rot="18913618">
              <a:off x="3947386" y="3341801"/>
              <a:ext cx="1254620" cy="1254620"/>
            </a:xfrm>
            <a:prstGeom prst="arc">
              <a:avLst/>
            </a:prstGeom>
            <a:ln w="889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Arc 21"/>
            <p:cNvSpPr/>
            <p:nvPr/>
          </p:nvSpPr>
          <p:spPr>
            <a:xfrm rot="18913618">
              <a:off x="3110813" y="2465768"/>
              <a:ext cx="2902294" cy="2902294"/>
            </a:xfrm>
            <a:prstGeom prst="arc">
              <a:avLst/>
            </a:prstGeom>
            <a:ln w="889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7710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Currently only vehicle manufacturers can obtain data transmitted by a vehicle</a:t>
            </a:r>
          </a:p>
          <a:p>
            <a:r>
              <a:rPr lang="en-US" sz="2100" dirty="0"/>
              <a:t>Most systems permit car companies to send messages directly to motorists regarding vehicle health or other available services</a:t>
            </a:r>
          </a:p>
          <a:p>
            <a:r>
              <a:rPr lang="en-US" sz="2100" dirty="0"/>
              <a:t>Ultimately OBD port will disappear or be severely limited, leaving as the only source of diagnostic and repair data for late model vehicles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Telematics Is A Big Deal</a:t>
            </a:r>
          </a:p>
        </p:txBody>
      </p:sp>
    </p:spTree>
    <p:extLst>
      <p:ext uri="{BB962C8B-B14F-4D97-AF65-F5344CB8AC3E}">
        <p14:creationId xmlns:p14="http://schemas.microsoft.com/office/powerpoint/2010/main" val="167347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dirty="0">
                <a:latin typeface="Avenir Light" pitchFamily="-84" charset="0"/>
                <a:ea typeface="ＭＳ Ｐゴシック" pitchFamily="34" charset="-128"/>
                <a:cs typeface="Avenir Light" pitchFamily="-84" charset="0"/>
              </a:rPr>
              <a:t>Auto Care Telematics Initiatives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0160"/>
            <a:ext cx="7743634" cy="41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Solutions: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Ensure cyber protections for critical vehicle systems to ensure car owner safety and privacy</a:t>
            </a:r>
          </a:p>
          <a:p>
            <a:r>
              <a:rPr lang="en-US" sz="2100" dirty="0"/>
              <a:t>Permit with car owner permission, direct access to vehicle’s telematics system for purposes of offering repair and other services to customers</a:t>
            </a:r>
          </a:p>
          <a:p>
            <a:r>
              <a:rPr lang="en-US" sz="2100" dirty="0"/>
              <a:t>Cost and time to implement must also be considered as part of technical solution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736570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22" y="212765"/>
            <a:ext cx="8414078" cy="825529"/>
          </a:xfrm>
        </p:spPr>
        <p:txBody>
          <a:bodyPr/>
          <a:lstStyle/>
          <a:p>
            <a:r>
              <a:rPr lang="en-US" sz="2300" dirty="0"/>
              <a:t>Proposed Technical Solutions Now Under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  <a:buClr>
                <a:srgbClr val="ED8B00"/>
              </a:buClr>
              <a:buSzPct val="100000"/>
              <a:defRPr/>
            </a:pPr>
            <a:r>
              <a:rPr lang="en-US" altLang="en-US" sz="2100" kern="0" dirty="0">
                <a:ea typeface="ＭＳ Ｐゴシック" pitchFamily="34" charset="-128"/>
              </a:rPr>
              <a:t>Secure Vehicle Interface (SVI)</a:t>
            </a:r>
          </a:p>
          <a:p>
            <a:pPr>
              <a:spcBef>
                <a:spcPct val="60000"/>
              </a:spcBef>
              <a:buClr>
                <a:srgbClr val="ED8B00"/>
              </a:buClr>
              <a:buSzPct val="100000"/>
              <a:defRPr/>
            </a:pPr>
            <a:r>
              <a:rPr lang="en-US" altLang="en-US" sz="2100" kern="0" dirty="0">
                <a:ea typeface="ＭＳ Ｐゴシック" pitchFamily="34" charset="-128"/>
              </a:rPr>
              <a:t>“Extended Vehicle”</a:t>
            </a:r>
          </a:p>
        </p:txBody>
      </p:sp>
    </p:spTree>
    <p:extLst>
      <p:ext uri="{BB962C8B-B14F-4D97-AF65-F5344CB8AC3E}">
        <p14:creationId xmlns:p14="http://schemas.microsoft.com/office/powerpoint/2010/main" val="4171678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SVI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181"/>
            <a:ext cx="9144000" cy="3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60000"/>
              </a:spcBef>
              <a:buClr>
                <a:srgbClr val="ED8B00"/>
              </a:buClr>
              <a:buSzPct val="70000"/>
              <a:buFont typeface="Wingdings" pitchFamily="2" charset="2"/>
              <a:buChar char=""/>
            </a:pPr>
            <a:endParaRPr lang="en-US" altLang="en-US" sz="1100" dirty="0">
              <a:latin typeface="Avenir Light" pitchFamily="-8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Right to Repair</a:t>
            </a:r>
          </a:p>
          <a:p>
            <a:pPr lvl="1">
              <a:lnSpc>
                <a:spcPct val="150000"/>
              </a:lnSpc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Light Duty</a:t>
            </a:r>
          </a:p>
          <a:p>
            <a:pPr lvl="1">
              <a:lnSpc>
                <a:spcPct val="150000"/>
              </a:lnSpc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Heavy Duty</a:t>
            </a:r>
          </a:p>
          <a:p>
            <a:pPr>
              <a:lnSpc>
                <a:spcPct val="150000"/>
              </a:lnSpc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Telematics</a:t>
            </a:r>
          </a:p>
          <a:p>
            <a:pPr>
              <a:lnSpc>
                <a:spcPct val="150000"/>
              </a:lnSpc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Embedded Software</a:t>
            </a:r>
          </a:p>
          <a:p>
            <a:pPr marL="0" indent="0">
              <a:lnSpc>
                <a:spcPct val="150000"/>
              </a:lnSpc>
              <a:buClr>
                <a:srgbClr val="ED8B00"/>
              </a:buClr>
              <a:buNone/>
            </a:pPr>
            <a:endParaRPr lang="en-US" sz="2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ct val="60000"/>
              </a:spcBef>
              <a:buClr>
                <a:srgbClr val="ED8B00"/>
              </a:buClr>
              <a:buSzPct val="70000"/>
              <a:buNone/>
            </a:pPr>
            <a:endParaRPr lang="en-US" altLang="en-US" sz="2800" dirty="0">
              <a:latin typeface="Avenir Light" pitchFamily="-84" charset="0"/>
              <a:ea typeface="ＭＳ Ｐゴシック" pitchFamily="34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Key Legislative Initiatives for 2016 </a:t>
            </a:r>
            <a:br>
              <a:rPr lang="en-US" altLang="en-US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and Beyond</a:t>
            </a:r>
          </a:p>
        </p:txBody>
      </p:sp>
    </p:spTree>
    <p:extLst>
      <p:ext uri="{BB962C8B-B14F-4D97-AF65-F5344CB8AC3E}">
        <p14:creationId xmlns:p14="http://schemas.microsoft.com/office/powerpoint/2010/main" val="166128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Advantages:</a:t>
            </a:r>
            <a:endParaRPr lang="en-US" dirty="0"/>
          </a:p>
          <a:p>
            <a:pPr lvl="0"/>
            <a:r>
              <a:rPr lang="en-US" dirty="0"/>
              <a:t>Standardized firewall protects vehicle from either wireless or OBD port intrusions</a:t>
            </a:r>
          </a:p>
          <a:p>
            <a:pPr lvl="0"/>
            <a:r>
              <a:rPr lang="en-US" dirty="0"/>
              <a:t>Permits full access to information needed to repair vehicle</a:t>
            </a:r>
          </a:p>
          <a:p>
            <a:pPr lvl="0"/>
            <a:r>
              <a:rPr lang="en-US" dirty="0"/>
              <a:t>Would work with either wired or wireless connections</a:t>
            </a:r>
          </a:p>
          <a:p>
            <a:pPr lvl="0"/>
            <a:r>
              <a:rPr lang="en-US" dirty="0"/>
              <a:t>Could be used with intelligent transport systems</a:t>
            </a:r>
          </a:p>
          <a:p>
            <a:pPr lvl="0"/>
            <a:r>
              <a:rPr lang="en-US" dirty="0"/>
              <a:t>Cyber secure – limits the point of attack to one entry point (the vehicle), not the servers of a car manufacturer for their entire connected fleet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Disadvantages:</a:t>
            </a:r>
            <a:endParaRPr lang="en-US" dirty="0"/>
          </a:p>
          <a:p>
            <a:pPr lvl="0"/>
            <a:r>
              <a:rPr lang="en-US" dirty="0"/>
              <a:t>Could take years to actually be implemented by OE’s</a:t>
            </a:r>
          </a:p>
          <a:p>
            <a:pPr lvl="0"/>
            <a:r>
              <a:rPr lang="en-US" dirty="0"/>
              <a:t>Even if adopted, industry would still need to push for access to telematics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SVI</a:t>
            </a:r>
          </a:p>
        </p:txBody>
      </p:sp>
    </p:spTree>
    <p:extLst>
      <p:ext uri="{BB962C8B-B14F-4D97-AF65-F5344CB8AC3E}">
        <p14:creationId xmlns:p14="http://schemas.microsoft.com/office/powerpoint/2010/main" val="2829037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Advantages:</a:t>
            </a:r>
            <a:endParaRPr lang="en-US" dirty="0"/>
          </a:p>
          <a:p>
            <a:pPr lvl="0"/>
            <a:r>
              <a:rPr lang="en-US" dirty="0"/>
              <a:t>Could be implemented in near term</a:t>
            </a:r>
          </a:p>
          <a:p>
            <a:pPr lvl="0"/>
            <a:r>
              <a:rPr lang="en-US" dirty="0"/>
              <a:t>Would require no change to vehicle hardware or software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Disadvantages:</a:t>
            </a:r>
            <a:endParaRPr lang="en-US" dirty="0"/>
          </a:p>
          <a:p>
            <a:pPr lvl="0"/>
            <a:r>
              <a:rPr lang="en-US" dirty="0"/>
              <a:t>Data funneled through car companies’ infrastructure</a:t>
            </a:r>
          </a:p>
          <a:p>
            <a:pPr lvl="0"/>
            <a:r>
              <a:rPr lang="en-US" dirty="0"/>
              <a:t>Would not permit auto care industry direct access to vehicle</a:t>
            </a:r>
          </a:p>
          <a:p>
            <a:r>
              <a:rPr lang="en-US" dirty="0"/>
              <a:t>Proprietary access to the data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</a:t>
            </a:r>
          </a:p>
        </p:txBody>
      </p:sp>
    </p:spTree>
    <p:extLst>
      <p:ext uri="{BB962C8B-B14F-4D97-AF65-F5344CB8AC3E}">
        <p14:creationId xmlns:p14="http://schemas.microsoft.com/office/powerpoint/2010/main" val="2832990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100" dirty="0"/>
              <a:t>Under extended vehicle concept, car companies would control what diagnostic information is transmitted, how it is transmitted and how much it would cost </a:t>
            </a:r>
          </a:p>
          <a:p>
            <a:pPr lvl="0"/>
            <a:r>
              <a:rPr lang="en-US" sz="2100" dirty="0"/>
              <a:t>Elimination of OBD port in future means that the extended vehicle concept would provide full control of access to data to automakers</a:t>
            </a:r>
          </a:p>
          <a:p>
            <a:pPr lvl="0"/>
            <a:r>
              <a:rPr lang="en-US" sz="2100" dirty="0"/>
              <a:t>Would make the manufacturer the sole source of information, tools and software needed to perform repairs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Impact on Auto Care Industry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9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100" dirty="0"/>
              <a:t>Strongly support creation and deployment of SVI</a:t>
            </a:r>
          </a:p>
          <a:p>
            <a:pPr lvl="0"/>
            <a:r>
              <a:rPr lang="en-US" sz="2100" dirty="0"/>
              <a:t>Aftermarket cannot support any concept that will eliminate direct access to vehicle telematics systems</a:t>
            </a:r>
          </a:p>
          <a:p>
            <a:pPr lvl="0"/>
            <a:r>
              <a:rPr lang="en-US" sz="2100" dirty="0"/>
              <a:t>EVI should not be endorsed by Association as either short or long term 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Care’s Position</a:t>
            </a:r>
          </a:p>
        </p:txBody>
      </p:sp>
    </p:spTree>
    <p:extLst>
      <p:ext uri="{BB962C8B-B14F-4D97-AF65-F5344CB8AC3E}">
        <p14:creationId xmlns:p14="http://schemas.microsoft.com/office/powerpoint/2010/main" val="2940182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/>
              <a:t>Car companies and auto care industry met last November to discuss SVI</a:t>
            </a:r>
          </a:p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/>
              <a:t>Agreement to have SAE look into the possibility of SVI</a:t>
            </a:r>
          </a:p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/>
              <a:t>Extended vehicle option can be offered by vehicle manufacturers, but it is absolutely critical that there is direct access to a embedded telematics systems by independents with permission from car owner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–</a:t>
            </a:r>
            <a:br>
              <a:rPr lang="en-US" dirty="0"/>
            </a:br>
            <a:r>
              <a:rPr lang="en-US" dirty="0"/>
              <a:t>What Consumers Told 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1569" y="3633503"/>
            <a:ext cx="3671455" cy="1148669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marL="0" marR="0" lvl="0" indent="0" algn="ctr" defTabSz="54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684" y="1699215"/>
            <a:ext cx="2764069" cy="136227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543852"/>
            <a:r>
              <a:rPr lang="en-US" sz="7900" b="1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262" y="2806333"/>
            <a:ext cx="2262912" cy="57744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543852"/>
            <a:r>
              <a:rPr lang="en-US" sz="1400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consumers haven’t heard of telematics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57006" y="2647920"/>
            <a:ext cx="3934692" cy="100833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ctr" defTabSz="543852"/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consumers think </a:t>
            </a:r>
            <a:b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owners </a:t>
            </a:r>
            <a:br>
              <a:rPr lang="en-US" sz="1400" i="1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decide who has </a:t>
            </a:r>
            <a:b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telematics data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4945" y="1558909"/>
            <a:ext cx="2858814" cy="136227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543852"/>
            <a:r>
              <a:rPr lang="en-US" sz="7900" b="1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9096" y="1616185"/>
            <a:ext cx="2858814" cy="136227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543852"/>
            <a:r>
              <a:rPr lang="en-US" sz="7900" b="1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06994" y="2679589"/>
            <a:ext cx="3574473" cy="792890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ctr" defTabSz="543852"/>
            <a:r>
              <a:rPr lang="en-US" sz="14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consumers assume </a:t>
            </a:r>
            <a:br>
              <a:rPr lang="en-US" sz="14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owners have access to the </a:t>
            </a:r>
            <a:br>
              <a:rPr lang="en-US" sz="14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their car produces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9563" y="4782172"/>
            <a:ext cx="5075380" cy="100833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ctr" defTabSz="544285"/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seven in 10 car owners think their</a:t>
            </a:r>
            <a:b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data being transmitted</a:t>
            </a:r>
            <a:b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auto manufacturer is a problem</a:t>
            </a:r>
            <a:b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demand a change.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673" y="3686732"/>
            <a:ext cx="4715161" cy="136227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543852"/>
            <a:r>
              <a:rPr lang="en-US" sz="7900" b="1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</a:t>
            </a:r>
            <a:r>
              <a:rPr lang="en-US" sz="7900" b="1" dirty="0">
                <a:solidFill>
                  <a:srgbClr val="F47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62529" y="3655622"/>
            <a:ext cx="4895273" cy="1148669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543852"/>
            <a:endParaRPr lang="en-US" sz="2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9866" y="3918021"/>
            <a:ext cx="3431041" cy="79289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543852"/>
            <a:r>
              <a:rPr lang="en-US" sz="2100" b="1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 are willing to take action…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9865" y="4710911"/>
            <a:ext cx="3981458" cy="792890"/>
          </a:xfrm>
          <a:prstGeom prst="rect">
            <a:avLst/>
          </a:prstGeom>
          <a:noFill/>
          <a:ln>
            <a:noFill/>
          </a:ln>
        </p:spPr>
        <p:txBody>
          <a:bodyPr wrap="square" lIns="145143" tIns="72571" rIns="145143" bIns="72571" rtlCol="0">
            <a:spAutoFit/>
          </a:bodyPr>
          <a:lstStyle/>
          <a:p>
            <a:pPr marL="408214" indent="-408214" defTabSz="543852">
              <a:buFont typeface="+mj-lt"/>
              <a:buAutoNum type="arabicPeriod"/>
            </a:pPr>
            <a:r>
              <a:rPr lang="en-US" sz="1400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a petition (87%)</a:t>
            </a:r>
          </a:p>
          <a:p>
            <a:pPr marL="408214" indent="-408214" defTabSz="543852">
              <a:buFont typeface="+mj-lt"/>
              <a:buAutoNum type="arabicPeriod"/>
            </a:pPr>
            <a:r>
              <a:rPr lang="en-US" sz="1400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letter to your congressman (65%)</a:t>
            </a:r>
          </a:p>
          <a:p>
            <a:pPr marL="408214" indent="-408214" defTabSz="543852">
              <a:buFont typeface="+mj-lt"/>
              <a:buAutoNum type="arabicPeriod"/>
            </a:pPr>
            <a:r>
              <a:rPr lang="en-US" sz="1400" dirty="0">
                <a:solidFill>
                  <a:srgbClr val="6F8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local elected official (62%)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91263" y="3728468"/>
            <a:ext cx="781890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4127" y="3838976"/>
            <a:ext cx="0" cy="188639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20497" y="1839837"/>
            <a:ext cx="0" cy="167950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9623" y="1885307"/>
            <a:ext cx="0" cy="167950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22" y="212765"/>
            <a:ext cx="8139758" cy="825529"/>
          </a:xfrm>
        </p:spPr>
        <p:txBody>
          <a:bodyPr/>
          <a:lstStyle/>
          <a:p>
            <a:r>
              <a:rPr lang="en-US" sz="2600" dirty="0"/>
              <a:t>Education </a:t>
            </a:r>
            <a:br>
              <a:rPr lang="en-US" sz="2600" dirty="0"/>
            </a:br>
            <a:r>
              <a:rPr lang="en-US" sz="2200" dirty="0"/>
              <a:t>Consumers Support Controlling Access to Their Data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85800" y="5746974"/>
            <a:ext cx="7292542" cy="317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14350" indent="-1746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3275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138238" indent="-1762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43351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2BA"/>
              </a:buClr>
              <a:buFont typeface="Wingdings" charset="2"/>
              <a:buNone/>
            </a:pPr>
            <a:r>
              <a:rPr lang="en-US" sz="800" dirty="0">
                <a:solidFill>
                  <a:srgbClr val="595959"/>
                </a:solidFill>
              </a:rPr>
              <a:t>C31. Given that the information transmitted from a vehicle is only transmitted to vehicle manufacturers, to what extent would you</a:t>
            </a:r>
          </a:p>
          <a:p>
            <a:pPr marL="0" indent="0">
              <a:buClr>
                <a:srgbClr val="0072BA"/>
              </a:buClr>
              <a:buFont typeface="Wingdings" charset="2"/>
              <a:buNone/>
            </a:pPr>
            <a:r>
              <a:rPr lang="en-US" sz="800" dirty="0">
                <a:solidFill>
                  <a:srgbClr val="595959"/>
                </a:solidFill>
              </a:rPr>
              <a:t>favor or oppose vehicle owners having the ability to control who has access to their data? (n=1000)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4325619"/>
              </p:ext>
            </p:extLst>
          </p:nvPr>
        </p:nvGraphicFramePr>
        <p:xfrm>
          <a:off x="1129430" y="1367345"/>
          <a:ext cx="5366790" cy="494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Flowchart: Process 50"/>
          <p:cNvSpPr/>
          <p:nvPr/>
        </p:nvSpPr>
        <p:spPr>
          <a:xfrm>
            <a:off x="5791200" y="2773680"/>
            <a:ext cx="2438400" cy="2133600"/>
          </a:xfrm>
          <a:prstGeom prst="flowChartProcess">
            <a:avLst/>
          </a:prstGeom>
          <a:noFill/>
          <a:ln w="25400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 dirty="0">
              <a:solidFill>
                <a:srgbClr val="595959"/>
              </a:solidFill>
            </a:endParaRPr>
          </a:p>
        </p:txBody>
      </p:sp>
      <p:pic>
        <p:nvPicPr>
          <p:cNvPr id="52" name="Picture 2" descr="C:\Users\chloe.mullins\Downloads\noun_55563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2"/>
          <a:stretch/>
        </p:blipFill>
        <p:spPr bwMode="auto">
          <a:xfrm>
            <a:off x="5835070" y="2945674"/>
            <a:ext cx="762000" cy="6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368470" y="3139386"/>
            <a:ext cx="13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b="1" dirty="0">
                <a:solidFill>
                  <a:srgbClr val="595959"/>
                </a:solidFill>
              </a:rPr>
              <a:t>Seniors: 61%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17440" y="2240280"/>
            <a:ext cx="2250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595959"/>
                </a:solidFill>
              </a:rPr>
              <a:t>Highest Favorability Intensity (Strongly Favor)</a:t>
            </a:r>
          </a:p>
        </p:txBody>
      </p:sp>
      <p:pic>
        <p:nvPicPr>
          <p:cNvPr id="4098" name="Picture 2" descr="C:\Users\chloe.mullins\Downloads\noun_1215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18" y="3748376"/>
            <a:ext cx="473104" cy="4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444670" y="3849737"/>
            <a:ext cx="1612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b="1" dirty="0">
                <a:solidFill>
                  <a:srgbClr val="595959"/>
                </a:solidFill>
              </a:rPr>
              <a:t>Baby Boomers: 58%</a:t>
            </a:r>
          </a:p>
        </p:txBody>
      </p:sp>
      <p:pic>
        <p:nvPicPr>
          <p:cNvPr id="4099" name="Picture 3" descr="C:\Users\chloe.mullins\Downloads\noun_26684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2"/>
          <a:stretch/>
        </p:blipFill>
        <p:spPr bwMode="auto">
          <a:xfrm>
            <a:off x="5932354" y="4279750"/>
            <a:ext cx="648093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568755" y="4450080"/>
            <a:ext cx="1780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b="1" dirty="0">
                <a:solidFill>
                  <a:srgbClr val="595959"/>
                </a:solidFill>
              </a:rPr>
              <a:t>Town/Small City: 59%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155" y="3750997"/>
            <a:ext cx="1152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595959"/>
                </a:solidFill>
              </a:rPr>
              <a:t>Strongly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4281" y="2780080"/>
            <a:ext cx="1152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595959"/>
                </a:solidFill>
              </a:rPr>
              <a:t>Somewhat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13854" y="163068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595959"/>
                </a:solidFill>
              </a:rPr>
              <a:t>Favor Owners’ Ability to Control Who Can Access?</a:t>
            </a:r>
          </a:p>
        </p:txBody>
      </p:sp>
    </p:spTree>
    <p:extLst>
      <p:ext uri="{BB962C8B-B14F-4D97-AF65-F5344CB8AC3E}">
        <p14:creationId xmlns:p14="http://schemas.microsoft.com/office/powerpoint/2010/main" val="588895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Auto Care believes that there is a need for strong education of consumers and industry regarding the need for car owners to control data transmitted by their vehicles</a:t>
            </a:r>
          </a:p>
          <a:p>
            <a:r>
              <a:rPr lang="en-US" sz="2100" dirty="0"/>
              <a:t>Development of program is currently in progress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394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Educate industry, government and consumers on data ownership</a:t>
            </a:r>
          </a:p>
          <a:p>
            <a:r>
              <a:rPr lang="en-US" sz="2100" dirty="0"/>
              <a:t>Work with manufacturers and government on issues related to protecting vehicles from cyber security  threats and access to embedded telematics systems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Embedded Telematics: Auto Care Plan of Attack</a:t>
            </a:r>
          </a:p>
        </p:txBody>
      </p:sp>
    </p:spTree>
    <p:extLst>
      <p:ext uri="{BB962C8B-B14F-4D97-AF65-F5344CB8AC3E}">
        <p14:creationId xmlns:p14="http://schemas.microsoft.com/office/powerpoint/2010/main" val="911371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Software is taking the place of mechanical control on many vehicle components</a:t>
            </a:r>
          </a:p>
          <a:p>
            <a:r>
              <a:rPr lang="en-US" sz="2100" dirty="0"/>
              <a:t>GM 2000 Tahoe had 9 computer control modules, now 2015 Tahoe has 70 modules</a:t>
            </a:r>
          </a:p>
          <a:p>
            <a:r>
              <a:rPr lang="en-US" sz="2100" dirty="0"/>
              <a:t>Through use of emerging technology, OEMs are limiting access to computer modules necessary to develop and fix electronics parts</a:t>
            </a:r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Software: The Next Right to Repair Battle?</a:t>
            </a:r>
          </a:p>
        </p:txBody>
      </p:sp>
    </p:spTree>
    <p:extLst>
      <p:ext uri="{BB962C8B-B14F-4D97-AF65-F5344CB8AC3E}">
        <p14:creationId xmlns:p14="http://schemas.microsoft.com/office/powerpoint/2010/main" val="190450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Enacted in 2013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Requires car companies to provide same information, tools and software for model year 2002 and later vehicles that they provide dealers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OE’s must make information available to scan tool and third party service information providers with whom they have appropriate contracts, licensing and confidentiality agreements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Telematics access required if information is not available through OBD port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Aftermarket signed MOU in 2014 with car companies where they agreed to Massachusetts requirements nationwide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Right to Repair: Current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4806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Right to repair doctrine in patent law always provided consumers with choices</a:t>
            </a:r>
          </a:p>
          <a:p>
            <a:r>
              <a:rPr lang="en-US" sz="2100" dirty="0"/>
              <a:t>Car companies using copyright law to restrict access to software for parts development and for repairs</a:t>
            </a:r>
          </a:p>
          <a:p>
            <a:r>
              <a:rPr lang="en-US" sz="2100" dirty="0"/>
              <a:t>Aftermarket companies being sued under copyright law taking OEM software off customer’s vehicles and installing on new part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Software</a:t>
            </a:r>
          </a:p>
        </p:txBody>
      </p:sp>
    </p:spTree>
    <p:extLst>
      <p:ext uri="{BB962C8B-B14F-4D97-AF65-F5344CB8AC3E}">
        <p14:creationId xmlns:p14="http://schemas.microsoft.com/office/powerpoint/2010/main" val="763668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Affirm that Copyright law applies where and only to the extent that the technological measure actually protects a right of a copyright holder in a copyrightable work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Affirm that  copyright law does not apply where the measure protects non-copyrightable aspects of software or markets for physical objects that the software controls</a:t>
            </a:r>
          </a:p>
          <a:p>
            <a:pPr>
              <a:spcBef>
                <a:spcPts val="1200"/>
              </a:spcBef>
              <a:buClr>
                <a:srgbClr val="F47721"/>
              </a:buClr>
              <a:buSzPct val="100000"/>
              <a:defRPr/>
            </a:pPr>
            <a:r>
              <a:rPr lang="en-US" altLang="en-US" sz="2100" kern="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Make exemptions granted in a triennial presumptively permanent</a:t>
            </a:r>
          </a:p>
          <a:p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venir Light" pitchFamily="-84" charset="0"/>
              </a:rPr>
              <a:t>Auto Care Position on Embedded Software</a:t>
            </a:r>
          </a:p>
        </p:txBody>
      </p:sp>
    </p:spTree>
    <p:extLst>
      <p:ext uri="{BB962C8B-B14F-4D97-AF65-F5344CB8AC3E}">
        <p14:creationId xmlns:p14="http://schemas.microsoft.com/office/powerpoint/2010/main" val="2743322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2938" y="4572000"/>
            <a:ext cx="7891462" cy="8582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b="1" dirty="0">
                <a:latin typeface="Avenir Light"/>
              </a:rPr>
              <a:t>Aaron Lowe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spc="30" dirty="0">
                <a:latin typeface="Avenir Light"/>
                <a:cs typeface="Avenir Heavy"/>
              </a:rPr>
              <a:t>Senior Vice President, Regulatory &amp; Government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45319" y="3738202"/>
            <a:ext cx="7886700" cy="87699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42938" y="5410200"/>
            <a:ext cx="7891462" cy="401983"/>
          </a:xfrm>
        </p:spPr>
        <p:txBody>
          <a:bodyPr/>
          <a:lstStyle/>
          <a:p>
            <a:r>
              <a:rPr lang="en-US" dirty="0"/>
              <a:t>aaron.lowe@autocare.org</a:t>
            </a:r>
          </a:p>
        </p:txBody>
      </p:sp>
    </p:spTree>
    <p:extLst>
      <p:ext uri="{BB962C8B-B14F-4D97-AF65-F5344CB8AC3E}">
        <p14:creationId xmlns:p14="http://schemas.microsoft.com/office/powerpoint/2010/main" val="129030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Information and tools to reside in cloud</a:t>
            </a:r>
          </a:p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Accessible with off-the-shelf PC</a:t>
            </a:r>
          </a:p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Connect with vehicle using standardized interface that meets TMC RP1210A, SAE J2534 or ISO 22900</a:t>
            </a:r>
          </a:p>
          <a:p>
            <a:pPr>
              <a:spcBef>
                <a:spcPts val="1200"/>
              </a:spcBef>
              <a:buClr>
                <a:srgbClr val="ED8B00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Will the manufacturers be ready?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2018 and Later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5161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Year 2018 Cloud Based System</a:t>
            </a:r>
          </a:p>
        </p:txBody>
      </p:sp>
      <p:pic>
        <p:nvPicPr>
          <p:cNvPr id="3" name="Picture 5" descr="diagram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560" y="1604042"/>
            <a:ext cx="6437086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48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Logo of Hyund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34" y="3928925"/>
            <a:ext cx="2366818" cy="23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of BM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5" y="559101"/>
            <a:ext cx="1857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 of Chrys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37" y="428624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 of Fo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9" y="4286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of G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53" y="2901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of Maz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6005"/>
            <a:ext cx="1905000" cy="13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of Mercedes-Ben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67" y="2473114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of Mitsubishi Moto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8" y="2387901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of Toyo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1" y="24332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of Volkswag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4123546"/>
            <a:ext cx="1943464" cy="19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 of Volv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37" y="4454025"/>
            <a:ext cx="1496744" cy="16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 of Niss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2" y="43304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3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liveus.info/wp-content/uploads/2013/07/honda-civic-logo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0" y="1288997"/>
            <a:ext cx="25667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of Masera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41" y="1088339"/>
            <a:ext cx="2435225" cy="24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of Aston Mar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58" y="1088339"/>
            <a:ext cx="2639762" cy="2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 of Suba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59" y="3062088"/>
            <a:ext cx="2511425" cy="25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ogo of K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53" y="3567953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6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Must comply with Massachusetts law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Not a party to MOU since they are not a member of either the Alliance or Global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Auto Care and CARE have sent a letter to Tesla requesting that they sign on to MOU</a:t>
            </a:r>
          </a:p>
          <a:p>
            <a:pPr>
              <a:buClr>
                <a:srgbClr val="F47721"/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No response has been forthcoming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</a:t>
            </a:r>
          </a:p>
        </p:txBody>
      </p:sp>
    </p:spTree>
    <p:extLst>
      <p:ext uri="{BB962C8B-B14F-4D97-AF65-F5344CB8AC3E}">
        <p14:creationId xmlns:p14="http://schemas.microsoft.com/office/powerpoint/2010/main" val="323768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to Care PPT template - White (for Standard screen)" id="{0C5D77E1-8625-4D5A-857D-BAFF93C40A0F}" vid="{C704B3B2-5766-4492-B703-BE8B17E48EBA}"/>
    </a:ext>
  </a:extLst>
</a:theme>
</file>

<file path=ppt/theme/theme2.xml><?xml version="1.0" encoding="utf-8"?>
<a:theme xmlns:a="http://schemas.openxmlformats.org/drawingml/2006/main" name="Auto Care PPT template - White (for Standard screen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to Care PPT template - White (for Standard screen)" id="{0C5D77E1-8625-4D5A-857D-BAFF93C40A0F}" vid="{C704B3B2-5766-4492-B703-BE8B17E48E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8238</TotalTime>
  <Words>1744</Words>
  <Application>Microsoft Office PowerPoint</Application>
  <PresentationFormat>On-screen Show (4:3)</PresentationFormat>
  <Paragraphs>207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Arial</vt:lpstr>
      <vt:lpstr>Arial Narrow</vt:lpstr>
      <vt:lpstr>Avenir Heavy</vt:lpstr>
      <vt:lpstr>Avenir Light</vt:lpstr>
      <vt:lpstr>Calibri</vt:lpstr>
      <vt:lpstr>Calibri Light</vt:lpstr>
      <vt:lpstr>Courier New</vt:lpstr>
      <vt:lpstr>Helvetica</vt:lpstr>
      <vt:lpstr>Wingdings</vt:lpstr>
      <vt:lpstr>Office Theme</vt:lpstr>
      <vt:lpstr>Auto Care PPT template - White (for Standard screen)</vt:lpstr>
      <vt:lpstr>PowerPoint Presentation</vt:lpstr>
      <vt:lpstr>Right to Repair Update</vt:lpstr>
      <vt:lpstr>Key Legislative Initiatives for 2016  and Beyond</vt:lpstr>
      <vt:lpstr>Massachusetts Right to Repair: Current Requirements</vt:lpstr>
      <vt:lpstr>MY 2018 and Later Requirements</vt:lpstr>
      <vt:lpstr>Model Year 2018 Cloud Based System</vt:lpstr>
      <vt:lpstr>PowerPoint Presentation</vt:lpstr>
      <vt:lpstr>PowerPoint Presentation</vt:lpstr>
      <vt:lpstr>Tesla</vt:lpstr>
      <vt:lpstr>Enforcement-Light Duty</vt:lpstr>
      <vt:lpstr>Right to Repair Assessment Thus Far</vt:lpstr>
      <vt:lpstr>Unresolved Issue: As Built Data</vt:lpstr>
      <vt:lpstr>OE Compliance with MY 2018 Requirements</vt:lpstr>
      <vt:lpstr>Heavy Duty Right to Repair MOU</vt:lpstr>
      <vt:lpstr>Heavy Duty Right to Repair MOU</vt:lpstr>
      <vt:lpstr>HD OEMs Support for MOU</vt:lpstr>
      <vt:lpstr>HD Component Manufacturers Support for MOU</vt:lpstr>
      <vt:lpstr>Exclusions</vt:lpstr>
      <vt:lpstr>Enforcement-Heavy Duty</vt:lpstr>
      <vt:lpstr>Enforcement-Heavy Duty</vt:lpstr>
      <vt:lpstr>Right to Repair Summary</vt:lpstr>
      <vt:lpstr>PowerPoint Presentation</vt:lpstr>
      <vt:lpstr>Connected Car Penetration: Big Picture</vt:lpstr>
      <vt:lpstr>How Telematics Affects Our Members </vt:lpstr>
      <vt:lpstr>Why Telematics Is A Big Deal</vt:lpstr>
      <vt:lpstr>Auto Care Telematics Initiatives</vt:lpstr>
      <vt:lpstr>Technical Solutions: Considerations</vt:lpstr>
      <vt:lpstr>Proposed Technical Solutions Now Under Consideration</vt:lpstr>
      <vt:lpstr>Preferred SVI Design</vt:lpstr>
      <vt:lpstr>SVI</vt:lpstr>
      <vt:lpstr>EVI</vt:lpstr>
      <vt:lpstr>  Impact on Auto Care Industry </vt:lpstr>
      <vt:lpstr>Auto Care’s Position</vt:lpstr>
      <vt:lpstr>Next Steps</vt:lpstr>
      <vt:lpstr>Education – What Consumers Told Us</vt:lpstr>
      <vt:lpstr>Education  Consumers Support Controlling Access to Their Data</vt:lpstr>
      <vt:lpstr>Education</vt:lpstr>
      <vt:lpstr>Access to Embedded Telematics: Auto Care Plan of Attack</vt:lpstr>
      <vt:lpstr>Embedded Software: The Next Right to Repair Battle?</vt:lpstr>
      <vt:lpstr>Who Owns the Software</vt:lpstr>
      <vt:lpstr>Auto Care Position on Embedded Software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Lowe</dc:creator>
  <cp:lastModifiedBy>Aaron Lowe</cp:lastModifiedBy>
  <cp:revision>163</cp:revision>
  <cp:lastPrinted>2017-04-18T12:11:28Z</cp:lastPrinted>
  <dcterms:created xsi:type="dcterms:W3CDTF">2016-10-07T11:59:46Z</dcterms:created>
  <dcterms:modified xsi:type="dcterms:W3CDTF">2017-04-25T16:05:28Z</dcterms:modified>
</cp:coreProperties>
</file>