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445" r:id="rId3"/>
    <p:sldId id="451" r:id="rId4"/>
    <p:sldId id="446" r:id="rId5"/>
    <p:sldId id="444" r:id="rId6"/>
    <p:sldId id="447" r:id="rId7"/>
    <p:sldId id="448" r:id="rId8"/>
    <p:sldId id="44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80510-900E-FE4B-98B5-17C1A1307198}" type="datetimeFigureOut">
              <a:rPr lang="en-US" smtClean="0"/>
              <a:t>5/12/20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DAF40-35BD-7440-A630-444CA2B25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39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116E3E-A21B-4ED0-87F3-8F837D84D04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3736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116E3E-A21B-4ED0-87F3-8F837D84D04F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07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116E3E-A21B-4ED0-87F3-8F837D84D04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927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116E3E-A21B-4ED0-87F3-8F837D84D04F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869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6E47A-929A-1C4E-BCA7-5E32E925C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C2ED33-FA91-8C4C-88A0-8F934681BF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1841A-F7ED-4744-9FAC-D637808CD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6E29-A5CE-A444-86E5-F393F67B4F36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0770E-E8E1-A749-956F-73531EBB9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5D30A-BEE6-C442-AB63-D0708BCB5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6117-AF69-FA4B-BF16-A41712402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57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F89DA-DCC1-C345-834B-1DAEFBA8B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155DA1-BEF6-454F-AEAC-576DEB232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1A4B2-80F8-4142-B4B4-0613CE5DE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6E29-A5CE-A444-86E5-F393F67B4F36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51075-B16B-D140-B132-2583503FC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B3BD4-6B69-A94E-ADD4-246372922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6117-AF69-FA4B-BF16-A41712402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1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A088BD-F44C-9344-9755-A9DA3B65A3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53C7A8-9615-0342-A474-13CC45D7A2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7EBDB-AB68-534F-817A-7CD8701E0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6E29-A5CE-A444-86E5-F393F67B4F36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C51E5-3452-B54A-BBAA-485FB68BC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551F6-4314-0A4C-B882-126151943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6117-AF69-FA4B-BF16-A41712402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74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609600" y="6497639"/>
            <a:ext cx="2840567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cap="all" dirty="0">
                <a:latin typeface="+mj-lt"/>
                <a:ea typeface="+mn-ea"/>
              </a:rPr>
              <a:t>SAE INTERNATIONAL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4965"/>
            <a:ext cx="1097280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16873-07DF-49D0-95F7-76EDE2E5EF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92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3A4C3-3BFC-5D40-B55B-49788A664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5F7A9-7F8B-0A49-B6B7-9EC3E9EEC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237A8-A027-644E-AB8D-B97640DEC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6E29-A5CE-A444-86E5-F393F67B4F36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29818-6AA2-B248-B7EF-3974989D5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E2526-FBEE-4545-B386-14BF85FD8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6117-AF69-FA4B-BF16-A41712402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2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B937-5164-F544-BD49-93C36466E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6DDBE-583F-5744-9293-9BDF7BC70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8821B-9C88-644E-8E24-2219BAAB9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6E29-A5CE-A444-86E5-F393F67B4F36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12301-55AE-244A-BE4D-971A24B38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D5748-235D-994E-9EFC-754BBD030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6117-AF69-FA4B-BF16-A41712402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9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893A9-A59A-F040-A8C9-74155AE35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20054-EC13-0947-B343-65A99C6ED8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44FF48-996E-CC4A-927A-D0080691C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3D2EC1-0B50-5444-B740-AD04948CA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6E29-A5CE-A444-86E5-F393F67B4F36}" type="datetimeFigureOut">
              <a:rPr lang="en-US" smtClean="0"/>
              <a:t>5/12/20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F380D-3934-0E4D-8C57-5D1F98629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59510-1874-7949-B272-B0F06E5A9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6117-AF69-FA4B-BF16-A41712402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272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751BB-BCB9-224D-891E-A6D0BF39F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45DA6-C87C-4E48-9571-CC1482713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166DF3-7A10-F84E-92CA-999A1B2802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140085-DFB4-594B-9924-FEFF6E8FA9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EBD841-28BB-C547-A08D-0A952F3ACD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2DCD37-B91D-5241-BA72-9A68159FE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6E29-A5CE-A444-86E5-F393F67B4F36}" type="datetimeFigureOut">
              <a:rPr lang="en-US" smtClean="0"/>
              <a:t>5/12/20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154362-F1C0-B843-91C0-10D394CAF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05CEDB-FFC9-5246-A887-E62E96EBC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6117-AF69-FA4B-BF16-A41712402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9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2FDBA-1C5D-234D-B47B-E251AE52D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BABDAA-2222-694D-81EC-461DBD3FF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6E29-A5CE-A444-86E5-F393F67B4F36}" type="datetimeFigureOut">
              <a:rPr lang="en-US" smtClean="0"/>
              <a:t>5/12/20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818E90-034F-C84D-9AC3-2CE36EB0D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62F092-8C1C-2048-A9FD-A3FD64EF0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6117-AF69-FA4B-BF16-A41712402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8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0D8E56-1D96-BC48-BDB8-DE965EB73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6E29-A5CE-A444-86E5-F393F67B4F36}" type="datetimeFigureOut">
              <a:rPr lang="en-US" smtClean="0"/>
              <a:t>5/12/20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EC9730-8C0F-D247-BA0D-9E6521E28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8960D2-E018-EB4D-A472-6B63DF508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6117-AF69-FA4B-BF16-A41712402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1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9968C-4DB5-194C-8D93-4DEE923B4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261E4-E9ED-A340-9D42-62331FB03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77E726-47D0-5947-9F71-D4760D7E5A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2D4959-54E2-CC44-A9FD-B028466D7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6E29-A5CE-A444-86E5-F393F67B4F36}" type="datetimeFigureOut">
              <a:rPr lang="en-US" smtClean="0"/>
              <a:t>5/12/20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3B24B-06B0-D54C-87B8-BFFEFA682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21ED48-977E-6D43-8D6B-7D27668FB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6117-AF69-FA4B-BF16-A41712402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41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676B7-52E8-AB45-B376-A7717549B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A99D76-DDAD-A343-A931-D53032DDC2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D4975E-BB78-6E4F-B6D3-9B1DC0051B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F6E64-080B-2740-90F7-20F77B25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6E29-A5CE-A444-86E5-F393F67B4F36}" type="datetimeFigureOut">
              <a:rPr lang="en-US" smtClean="0"/>
              <a:t>5/12/20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28D029-D80A-8A43-9D8F-997FCC7FF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63C9E-5C24-6D4B-89F7-CD3C5E94E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6117-AF69-FA4B-BF16-A41712402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6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F04853-6062-4E43-85A2-E83FD2A34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223163-0C39-2E46-8B21-36ECC4D6C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DCFF3-864F-B340-BB4D-F32642ACB9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26E29-A5CE-A444-86E5-F393F67B4F36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52FFB-757B-384D-8950-0109A8CDD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C9271-3BA9-BB4A-A0B0-21F1CE744B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76117-AF69-FA4B-BF16-A41712402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9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AECE5-83C0-B24A-A871-613D8A8CDE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Current proposal for J1979-2 First Frame Escape Sequence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FF1574-6078-4A45-AD83-2F058CA2BB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5-12-20</a:t>
            </a:r>
          </a:p>
        </p:txBody>
      </p:sp>
    </p:spTree>
    <p:extLst>
      <p:ext uri="{BB962C8B-B14F-4D97-AF65-F5344CB8AC3E}">
        <p14:creationId xmlns:p14="http://schemas.microsoft.com/office/powerpoint/2010/main" val="3809164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24000" y="1066800"/>
            <a:ext cx="8229600" cy="4876800"/>
          </a:xfrm>
        </p:spPr>
        <p:txBody>
          <a:bodyPr>
            <a:normAutofit fontScale="55000" lnSpcReduction="20000"/>
          </a:bodyPr>
          <a:lstStyle/>
          <a:p>
            <a:r>
              <a:rPr lang="de-DE" dirty="0" err="1"/>
              <a:t>SingleFrame</a:t>
            </a:r>
            <a:endParaRPr lang="de-DE" dirty="0"/>
          </a:p>
          <a:p>
            <a:r>
              <a:rPr lang="en-US" b="0" dirty="0"/>
              <a:t>For unsegmented messages with CAN_DL ≤ 8, the message length is embedded in lower nibble</a:t>
            </a:r>
          </a:p>
          <a:p>
            <a:r>
              <a:rPr lang="en-US" b="0" dirty="0"/>
              <a:t>of the only PCI byte (Byte #1). </a:t>
            </a:r>
          </a:p>
          <a:p>
            <a:r>
              <a:rPr lang="en-US" b="0" dirty="0"/>
              <a:t>…</a:t>
            </a:r>
          </a:p>
          <a:p>
            <a:r>
              <a:rPr lang="en-US" b="0" dirty="0" err="1"/>
              <a:t>SingleFrame</a:t>
            </a:r>
            <a:r>
              <a:rPr lang="en-US" b="0" dirty="0"/>
              <a:t> (SF)</a:t>
            </a:r>
          </a:p>
          <a:p>
            <a:r>
              <a:rPr lang="en-US" b="0" dirty="0"/>
              <a:t>shall be used to support the transmission of messages that can fit in a single CAN frame.</a:t>
            </a:r>
            <a:endParaRPr lang="sv-SE" dirty="0"/>
          </a:p>
          <a:p>
            <a:endParaRPr lang="sv-SE" dirty="0"/>
          </a:p>
          <a:p>
            <a:r>
              <a:rPr lang="sv-SE" dirty="0" err="1"/>
              <a:t>FirstFrame</a:t>
            </a:r>
            <a:endParaRPr lang="sv-SE" dirty="0"/>
          </a:p>
          <a:p>
            <a:r>
              <a:rPr lang="en-US" b="0" dirty="0"/>
              <a:t>A FirstFrame (FF) shall only be used to support the transmission of messages that cannot fit in a single</a:t>
            </a:r>
          </a:p>
          <a:p>
            <a:r>
              <a:rPr lang="en-US" b="0" dirty="0"/>
              <a:t>CAN frame, i.e. segmented messages. The FirstFrame of a segmented message is encoded as a</a:t>
            </a:r>
          </a:p>
          <a:p>
            <a:r>
              <a:rPr lang="en-US" b="0" dirty="0"/>
              <a:t>FirstFrame (FF). On receipt of a FirstFrame (FF), the receiving network layer entity shall start</a:t>
            </a:r>
          </a:p>
          <a:p>
            <a:r>
              <a:rPr lang="en-US" b="0" dirty="0"/>
              <a:t>assembling the segmented message. For segmented messages with a message length &gt; 4095, the</a:t>
            </a:r>
          </a:p>
          <a:p>
            <a:r>
              <a:rPr lang="en-US" b="0" i="1" dirty="0"/>
              <a:t>FirstFrame escape sequence </a:t>
            </a:r>
            <a:r>
              <a:rPr lang="en-US" b="0" dirty="0"/>
              <a:t>shall be used where the lower nibble of the first PCI byte (Byte #1) is set</a:t>
            </a:r>
          </a:p>
          <a:p>
            <a:r>
              <a:rPr lang="en-US" b="0" dirty="0"/>
              <a:t>to 0000</a:t>
            </a:r>
            <a:r>
              <a:rPr lang="en-US" b="0" baseline="-25000" dirty="0"/>
              <a:t>2</a:t>
            </a:r>
            <a:r>
              <a:rPr lang="en-US" b="0" dirty="0"/>
              <a:t> and the 2nd PCI byte (Byte #2) is set to zero. The message length is embedded in the</a:t>
            </a:r>
          </a:p>
          <a:p>
            <a:r>
              <a:rPr lang="en-US" b="0" dirty="0"/>
              <a:t>following four bytes (Byte #3 .. Byte #6, MSB first).</a:t>
            </a:r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ISO 15765-2/ISO 15765-4 2016 version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916873-07DF-49D0-95F7-76EDE2E5EFD9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946788" y="5181601"/>
            <a:ext cx="747813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latin typeface="+mj-lt"/>
                <a:ea typeface="ＭＳ Ｐゴシック" charset="0"/>
                <a:cs typeface="ＭＳ Ｐゴシック" charset="0"/>
              </a:rPr>
              <a:t>ISO 15765-4:</a:t>
            </a:r>
          </a:p>
          <a:p>
            <a:r>
              <a:rPr lang="sv-SE" sz="1400" b="1" dirty="0">
                <a:latin typeface="+mj-lt"/>
                <a:ea typeface="ＭＳ Ｐゴシック" charset="0"/>
                <a:cs typeface="ＭＳ Ｐゴシック" charset="0"/>
              </a:rPr>
              <a:t>9 Transport </a:t>
            </a:r>
            <a:r>
              <a:rPr lang="sv-SE" sz="1400" b="1" dirty="0" err="1">
                <a:latin typeface="+mj-lt"/>
                <a:ea typeface="ＭＳ Ｐゴシック" charset="0"/>
                <a:cs typeface="ＭＳ Ｐゴシック" charset="0"/>
              </a:rPr>
              <a:t>protocol</a:t>
            </a:r>
            <a:r>
              <a:rPr lang="sv-SE" sz="1400" b="1" dirty="0">
                <a:latin typeface="+mj-lt"/>
                <a:ea typeface="ＭＳ Ｐゴシック" charset="0"/>
                <a:cs typeface="ＭＳ Ｐゴシック" charset="0"/>
              </a:rPr>
              <a:t> </a:t>
            </a:r>
            <a:r>
              <a:rPr lang="sv-SE" sz="1400" b="1" dirty="0" err="1">
                <a:latin typeface="+mj-lt"/>
                <a:ea typeface="ＭＳ Ｐゴシック" charset="0"/>
                <a:cs typeface="ＭＳ Ｐゴシック" charset="0"/>
              </a:rPr>
              <a:t>layer</a:t>
            </a:r>
            <a:endParaRPr lang="sv-SE" sz="1400" b="1" dirty="0">
              <a:latin typeface="+mj-lt"/>
              <a:ea typeface="ＭＳ Ｐゴシック" charset="0"/>
              <a:cs typeface="ＭＳ Ｐゴシック" charset="0"/>
            </a:endParaRPr>
          </a:p>
          <a:p>
            <a:r>
              <a:rPr lang="en-US" sz="1400" dirty="0">
                <a:latin typeface="+mj-lt"/>
                <a:ea typeface="ＭＳ Ｐゴシック" charset="0"/>
                <a:cs typeface="ＭＳ Ｐゴシック" charset="0"/>
              </a:rPr>
              <a:t>The requirements of ISO 15765-2 are applicable for legislated OBD purposes with the exception that</a:t>
            </a:r>
          </a:p>
          <a:p>
            <a:r>
              <a:rPr lang="en-US" sz="1400" dirty="0">
                <a:latin typeface="+mj-lt"/>
                <a:ea typeface="ＭＳ Ｐゴシック" charset="0"/>
                <a:cs typeface="ＭＳ Ｐゴシック" charset="0"/>
              </a:rPr>
              <a:t>CAN FD is not allowed. In addition, the FirstFrame escape sequence is only allowed when ISO 14229-1</a:t>
            </a:r>
          </a:p>
          <a:p>
            <a:r>
              <a:rPr lang="en-US" sz="1400" dirty="0">
                <a:latin typeface="+mj-lt"/>
                <a:ea typeface="ＭＳ Ｐゴシック" charset="0"/>
                <a:cs typeface="ＭＳ Ｐゴシック" charset="0"/>
              </a:rPr>
              <a:t>UDS services are used for legislated OBD.</a:t>
            </a:r>
            <a:endParaRPr lang="sv-SE" sz="1400" dirty="0">
              <a:latin typeface="+mj-lt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708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Table </a:t>
            </a:r>
            <a:r>
              <a:rPr lang="de-DE" dirty="0" err="1"/>
              <a:t>view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different Frame </a:t>
            </a:r>
            <a:r>
              <a:rPr lang="de-DE" dirty="0" err="1"/>
              <a:t>types</a:t>
            </a:r>
            <a:r>
              <a:rPr lang="de-DE" dirty="0"/>
              <a:t> – ISO 15765-2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916873-07DF-49D0-95F7-76EDE2E5EFD9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8194" name="Grafik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143000"/>
            <a:ext cx="7940675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6092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sv-SE" dirty="0"/>
          </a:p>
          <a:p>
            <a:r>
              <a:rPr lang="en-US" dirty="0"/>
              <a:t>If it is agreed  for introduction of J1979-2 then all Clients and Server must support it.</a:t>
            </a:r>
          </a:p>
          <a:p>
            <a:r>
              <a:rPr lang="en-US" dirty="0"/>
              <a:t>It is only used when message &gt; 4k on </a:t>
            </a:r>
            <a:r>
              <a:rPr lang="en-US" dirty="0" err="1"/>
              <a:t>DoCAN</a:t>
            </a:r>
            <a:r>
              <a:rPr lang="en-US" dirty="0"/>
              <a:t>.</a:t>
            </a:r>
          </a:p>
          <a:p>
            <a:r>
              <a:rPr lang="en-US" dirty="0"/>
              <a:t>If a Client does not support it (violating requirements) then it will see no response from the ECU</a:t>
            </a:r>
          </a:p>
          <a:p>
            <a:r>
              <a:rPr lang="en-US" dirty="0"/>
              <a:t>And should re-send the latest request. (with delay?).</a:t>
            </a:r>
          </a:p>
          <a:p>
            <a:r>
              <a:rPr lang="en-US" dirty="0"/>
              <a:t>It is difficult to detect which Clients do not support it. </a:t>
            </a:r>
          </a:p>
          <a:p>
            <a:r>
              <a:rPr lang="en-US" dirty="0"/>
              <a:t>If Server not support it, it will send an Negative Response Code 0x14.</a:t>
            </a:r>
          </a:p>
          <a:p>
            <a:endParaRPr lang="en-US" dirty="0"/>
          </a:p>
          <a:p>
            <a:r>
              <a:rPr lang="en-US" dirty="0"/>
              <a:t>Recommendation: Mandatory for Server and Clients.</a:t>
            </a:r>
          </a:p>
          <a:p>
            <a:endParaRPr lang="sv-SE" dirty="0"/>
          </a:p>
          <a:p>
            <a:endParaRPr lang="en-US" dirty="0"/>
          </a:p>
          <a:p>
            <a:r>
              <a:rPr lang="en-US" dirty="0"/>
              <a:t>Open points: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NRC $14 </a:t>
            </a:r>
            <a:r>
              <a:rPr lang="en-US" dirty="0" err="1"/>
              <a:t>ís</a:t>
            </a:r>
            <a:r>
              <a:rPr lang="en-US" dirty="0"/>
              <a:t> no longer required. Do we really need to keep it in SAE J1979-2? We don’t have a allowed use case, and sending of NRC 0x14 will against the standard.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FF esc sequences allows up to 4GB messages,</a:t>
            </a:r>
          </a:p>
          <a:p>
            <a:r>
              <a:rPr lang="en-US" dirty="0"/>
              <a:t>	but 8/16/32KB will probable be the practical limit (supporting up to 2000/4000/8000 DTCs). Should be a requirement for minimum size in SAE J1979-2 and J1978-2? What happen if the size increase with Number of DTCs or new functionality?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FF </a:t>
            </a:r>
            <a:r>
              <a:rPr lang="sv-SE" dirty="0" err="1"/>
              <a:t>escape</a:t>
            </a:r>
            <a:r>
              <a:rPr lang="sv-SE" dirty="0"/>
              <a:t> </a:t>
            </a:r>
            <a:r>
              <a:rPr lang="sv-SE" dirty="0" err="1"/>
              <a:t>sequence</a:t>
            </a:r>
            <a:r>
              <a:rPr lang="sv-SE" dirty="0"/>
              <a:t> – </a:t>
            </a:r>
            <a:r>
              <a:rPr lang="en-US" dirty="0"/>
              <a:t>requirement's</a:t>
            </a:r>
            <a:r>
              <a:rPr lang="sv-SE" dirty="0"/>
              <a:t> and </a:t>
            </a:r>
            <a:r>
              <a:rPr lang="sv-SE" dirty="0" err="1"/>
              <a:t>open</a:t>
            </a:r>
            <a:r>
              <a:rPr lang="sv-SE" dirty="0"/>
              <a:t> </a:t>
            </a:r>
            <a:r>
              <a:rPr lang="sv-SE" dirty="0" err="1"/>
              <a:t>points</a:t>
            </a:r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916873-07DF-49D0-95F7-76EDE2E5EFD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8895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itel 3"/>
          <p:cNvSpPr>
            <a:spLocks noGrp="1"/>
          </p:cNvSpPr>
          <p:nvPr>
            <p:ph type="title"/>
          </p:nvPr>
        </p:nvSpPr>
        <p:spPr>
          <a:xfrm>
            <a:off x="1981200" y="182563"/>
            <a:ext cx="8229600" cy="671512"/>
          </a:xfrm>
        </p:spPr>
        <p:txBody>
          <a:bodyPr>
            <a:normAutofit fontScale="90000"/>
          </a:bodyPr>
          <a:lstStyle/>
          <a:p>
            <a:r>
              <a:rPr lang="de-DE" altLang="de-DE" dirty="0">
                <a:ea typeface="ＭＳ Ｐゴシック" pitchFamily="34" charset="-128"/>
              </a:rPr>
              <a:t>ISO 15765-2/ISO 15765-4</a:t>
            </a:r>
            <a:br>
              <a:rPr lang="de-DE" altLang="de-DE" dirty="0">
                <a:ea typeface="ＭＳ Ｐゴシック" pitchFamily="34" charset="-128"/>
              </a:rPr>
            </a:br>
            <a:r>
              <a:rPr lang="de-DE" altLang="de-DE" dirty="0">
                <a:ea typeface="ＭＳ Ｐゴシック" pitchFamily="34" charset="-128"/>
              </a:rPr>
              <a:t>#1 &lt;4k</a:t>
            </a:r>
          </a:p>
        </p:txBody>
      </p:sp>
      <p:sp>
        <p:nvSpPr>
          <p:cNvPr id="40964" name="Foliennummernplatzhalt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ts val="400"/>
              </a:spcAft>
              <a:buFont typeface="Arial" pitchFamily="34" charset="0"/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Aft>
                <a:spcPts val="400"/>
              </a:spcAft>
              <a:buFont typeface="Arial" pitchFamily="34" charset="0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Aft>
                <a:spcPts val="4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Aft>
                <a:spcPts val="4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Aft>
                <a:spcPts val="40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ct val="0"/>
              </a:spcAft>
              <a:buFontTx/>
              <a:buNone/>
            </a:pPr>
            <a:fld id="{A61DAB39-A920-47EB-897C-A022366816FB}" type="slidenum">
              <a:rPr lang="de-DE" altLang="de-DE" sz="800" b="0"/>
              <a:pPr eaLnBrk="1" hangingPunct="1">
                <a:spcAft>
                  <a:spcPct val="0"/>
                </a:spcAft>
                <a:buFontTx/>
                <a:buNone/>
              </a:pPr>
              <a:t>5</a:t>
            </a:fld>
            <a:endParaRPr lang="de-DE" altLang="de-DE" sz="800" b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029050" y="1638300"/>
            <a:ext cx="0" cy="381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929412" y="1638300"/>
            <a:ext cx="0" cy="381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024288" y="1981200"/>
            <a:ext cx="2900362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024288" y="2781300"/>
            <a:ext cx="2905124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010249" y="2564368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FF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518983" y="3270766"/>
            <a:ext cx="411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FC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471009" y="43815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CF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641764" y="1288018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Client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537364" y="1280636"/>
            <a:ext cx="78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Server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63453" y="18288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req</a:t>
            </a:r>
            <a:endParaRPr lang="sv-SE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024288" y="3645932"/>
            <a:ext cx="2900362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5028981" y="4407649"/>
            <a:ext cx="2905124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725027" y="3070653"/>
          <a:ext cx="3075576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68">
                  <a:extLst>
                    <a:ext uri="{9D8B030D-6E8A-4147-A177-3AD203B41FA5}">
                      <a16:colId xmlns:a16="http://schemas.microsoft.com/office/drawing/2014/main" val="3511925301"/>
                    </a:ext>
                  </a:extLst>
                </a:gridCol>
                <a:gridCol w="439368">
                  <a:extLst>
                    <a:ext uri="{9D8B030D-6E8A-4147-A177-3AD203B41FA5}">
                      <a16:colId xmlns:a16="http://schemas.microsoft.com/office/drawing/2014/main" val="2347100082"/>
                    </a:ext>
                  </a:extLst>
                </a:gridCol>
                <a:gridCol w="439368">
                  <a:extLst>
                    <a:ext uri="{9D8B030D-6E8A-4147-A177-3AD203B41FA5}">
                      <a16:colId xmlns:a16="http://schemas.microsoft.com/office/drawing/2014/main" val="1255379514"/>
                    </a:ext>
                  </a:extLst>
                </a:gridCol>
                <a:gridCol w="439368">
                  <a:extLst>
                    <a:ext uri="{9D8B030D-6E8A-4147-A177-3AD203B41FA5}">
                      <a16:colId xmlns:a16="http://schemas.microsoft.com/office/drawing/2014/main" val="1537291672"/>
                    </a:ext>
                  </a:extLst>
                </a:gridCol>
                <a:gridCol w="439368">
                  <a:extLst>
                    <a:ext uri="{9D8B030D-6E8A-4147-A177-3AD203B41FA5}">
                      <a16:colId xmlns:a16="http://schemas.microsoft.com/office/drawing/2014/main" val="3438605205"/>
                    </a:ext>
                  </a:extLst>
                </a:gridCol>
                <a:gridCol w="439368">
                  <a:extLst>
                    <a:ext uri="{9D8B030D-6E8A-4147-A177-3AD203B41FA5}">
                      <a16:colId xmlns:a16="http://schemas.microsoft.com/office/drawing/2014/main" val="1568300103"/>
                    </a:ext>
                  </a:extLst>
                </a:gridCol>
                <a:gridCol w="439368">
                  <a:extLst>
                    <a:ext uri="{9D8B030D-6E8A-4147-A177-3AD203B41FA5}">
                      <a16:colId xmlns:a16="http://schemas.microsoft.com/office/drawing/2014/main" val="3609916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1000" dirty="0"/>
                        <a:t>#1</a:t>
                      </a:r>
                    </a:p>
                    <a:p>
                      <a:pPr algn="ctr"/>
                      <a:r>
                        <a:rPr lang="sv-SE" sz="1000" dirty="0"/>
                        <a:t>7-4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#1</a:t>
                      </a:r>
                    </a:p>
                    <a:p>
                      <a:pPr algn="ctr"/>
                      <a:r>
                        <a:rPr lang="sv-SE" sz="10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3-0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984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1000" b="0" dirty="0">
                          <a:solidFill>
                            <a:schemeClr val="tx1"/>
                          </a:solidFill>
                        </a:rPr>
                        <a:t>01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FF-DL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10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48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69052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itel 3"/>
          <p:cNvSpPr>
            <a:spLocks noGrp="1"/>
          </p:cNvSpPr>
          <p:nvPr>
            <p:ph type="title"/>
          </p:nvPr>
        </p:nvSpPr>
        <p:spPr>
          <a:xfrm>
            <a:off x="1981200" y="182563"/>
            <a:ext cx="8229600" cy="671512"/>
          </a:xfrm>
        </p:spPr>
        <p:txBody>
          <a:bodyPr>
            <a:normAutofit fontScale="90000"/>
          </a:bodyPr>
          <a:lstStyle/>
          <a:p>
            <a:r>
              <a:rPr lang="de-DE" altLang="de-DE" dirty="0">
                <a:ea typeface="ＭＳ Ｐゴシック" pitchFamily="34" charset="-128"/>
              </a:rPr>
              <a:t>ISO 15765-2/ISO 15765-4 FF </a:t>
            </a:r>
            <a:br>
              <a:rPr lang="de-DE" altLang="de-DE" dirty="0">
                <a:ea typeface="ＭＳ Ｐゴシック" pitchFamily="34" charset="-128"/>
              </a:rPr>
            </a:br>
            <a:r>
              <a:rPr lang="de-DE" altLang="de-DE" dirty="0">
                <a:ea typeface="ＭＳ Ｐゴシック" pitchFamily="34" charset="-128"/>
              </a:rPr>
              <a:t>#2 &gt;4k NRC 14 - </a:t>
            </a:r>
            <a:r>
              <a:rPr lang="de-DE" altLang="de-DE" dirty="0" err="1">
                <a:ea typeface="ＭＳ Ｐゴシック" pitchFamily="34" charset="-128"/>
              </a:rPr>
              <a:t>escape</a:t>
            </a:r>
            <a:r>
              <a:rPr lang="de-DE" altLang="de-DE" dirty="0">
                <a:ea typeface="ＭＳ Ｐゴシック" pitchFamily="34" charset="-128"/>
              </a:rPr>
              <a:t> </a:t>
            </a:r>
            <a:r>
              <a:rPr lang="de-DE" altLang="de-DE" dirty="0" err="1">
                <a:ea typeface="ＭＳ Ｐゴシック" pitchFamily="34" charset="-128"/>
              </a:rPr>
              <a:t>sequence</a:t>
            </a:r>
            <a:r>
              <a:rPr lang="de-DE" altLang="de-DE" dirty="0">
                <a:ea typeface="ＭＳ Ｐゴシック" pitchFamily="34" charset="-128"/>
              </a:rPr>
              <a:t> </a:t>
            </a:r>
            <a:r>
              <a:rPr lang="de-DE" altLang="de-DE" dirty="0" err="1">
                <a:ea typeface="ＭＳ Ｐゴシック" pitchFamily="34" charset="-128"/>
              </a:rPr>
              <a:t>is</a:t>
            </a:r>
            <a:r>
              <a:rPr lang="de-DE" altLang="de-DE" dirty="0">
                <a:ea typeface="ＭＳ Ｐゴシック" pitchFamily="34" charset="-128"/>
              </a:rPr>
              <a:t> not </a:t>
            </a:r>
            <a:r>
              <a:rPr lang="de-DE" altLang="de-DE" dirty="0" err="1">
                <a:ea typeface="ＭＳ Ｐゴシック" pitchFamily="34" charset="-128"/>
              </a:rPr>
              <a:t>supported</a:t>
            </a:r>
            <a:r>
              <a:rPr lang="de-DE" altLang="de-DE" dirty="0">
                <a:ea typeface="ＭＳ Ｐゴシック" pitchFamily="34" charset="-128"/>
              </a:rPr>
              <a:t> </a:t>
            </a:r>
            <a:r>
              <a:rPr lang="de-DE" altLang="de-DE" dirty="0" err="1">
                <a:ea typeface="ＭＳ Ｐゴシック" pitchFamily="34" charset="-128"/>
              </a:rPr>
              <a:t>from</a:t>
            </a:r>
            <a:r>
              <a:rPr lang="de-DE" altLang="de-DE" dirty="0">
                <a:ea typeface="ＭＳ Ｐゴシック" pitchFamily="34" charset="-128"/>
              </a:rPr>
              <a:t> Server</a:t>
            </a:r>
            <a:br>
              <a:rPr lang="de-DE" altLang="de-DE" dirty="0">
                <a:ea typeface="ＭＳ Ｐゴシック" pitchFamily="34" charset="-128"/>
              </a:rPr>
            </a:br>
            <a:endParaRPr lang="de-DE" altLang="de-DE" dirty="0">
              <a:ea typeface="ＭＳ Ｐゴシック" pitchFamily="34" charset="-128"/>
            </a:endParaRPr>
          </a:p>
        </p:txBody>
      </p:sp>
      <p:sp>
        <p:nvSpPr>
          <p:cNvPr id="40964" name="Foliennummernplatzhalt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ts val="400"/>
              </a:spcAft>
              <a:buFont typeface="Arial" pitchFamily="34" charset="0"/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Aft>
                <a:spcPts val="400"/>
              </a:spcAft>
              <a:buFont typeface="Arial" pitchFamily="34" charset="0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Aft>
                <a:spcPts val="4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Aft>
                <a:spcPts val="4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Aft>
                <a:spcPts val="40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ct val="0"/>
              </a:spcAft>
              <a:buFontTx/>
              <a:buNone/>
            </a:pPr>
            <a:fld id="{A61DAB39-A920-47EB-897C-A022366816FB}" type="slidenum">
              <a:rPr lang="de-DE" altLang="de-DE" sz="800" b="0"/>
              <a:pPr eaLnBrk="1" hangingPunct="1">
                <a:spcAft>
                  <a:spcPct val="0"/>
                </a:spcAft>
                <a:buFontTx/>
                <a:buNone/>
              </a:pPr>
              <a:t>6</a:t>
            </a:fld>
            <a:endParaRPr lang="de-DE" altLang="de-DE" sz="800" b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029050" y="1638300"/>
            <a:ext cx="0" cy="381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929412" y="1638300"/>
            <a:ext cx="0" cy="381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024288" y="1981200"/>
            <a:ext cx="2900362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024288" y="2781300"/>
            <a:ext cx="2905124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010249" y="2564368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SF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518983" y="3270766"/>
            <a:ext cx="411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FC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471009" y="43815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CF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641764" y="1288018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Client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537364" y="1280636"/>
            <a:ext cx="78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Server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63453" y="18288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req</a:t>
            </a:r>
            <a:endParaRPr lang="sv-SE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024288" y="3645932"/>
            <a:ext cx="2900362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5028981" y="4407649"/>
            <a:ext cx="2905124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725027" y="3070653"/>
          <a:ext cx="3075576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68">
                  <a:extLst>
                    <a:ext uri="{9D8B030D-6E8A-4147-A177-3AD203B41FA5}">
                      <a16:colId xmlns:a16="http://schemas.microsoft.com/office/drawing/2014/main" val="3511925301"/>
                    </a:ext>
                  </a:extLst>
                </a:gridCol>
                <a:gridCol w="439368">
                  <a:extLst>
                    <a:ext uri="{9D8B030D-6E8A-4147-A177-3AD203B41FA5}">
                      <a16:colId xmlns:a16="http://schemas.microsoft.com/office/drawing/2014/main" val="2347100082"/>
                    </a:ext>
                  </a:extLst>
                </a:gridCol>
                <a:gridCol w="439368">
                  <a:extLst>
                    <a:ext uri="{9D8B030D-6E8A-4147-A177-3AD203B41FA5}">
                      <a16:colId xmlns:a16="http://schemas.microsoft.com/office/drawing/2014/main" val="1255379514"/>
                    </a:ext>
                  </a:extLst>
                </a:gridCol>
                <a:gridCol w="439368">
                  <a:extLst>
                    <a:ext uri="{9D8B030D-6E8A-4147-A177-3AD203B41FA5}">
                      <a16:colId xmlns:a16="http://schemas.microsoft.com/office/drawing/2014/main" val="1537291672"/>
                    </a:ext>
                  </a:extLst>
                </a:gridCol>
                <a:gridCol w="439368">
                  <a:extLst>
                    <a:ext uri="{9D8B030D-6E8A-4147-A177-3AD203B41FA5}">
                      <a16:colId xmlns:a16="http://schemas.microsoft.com/office/drawing/2014/main" val="3438605205"/>
                    </a:ext>
                  </a:extLst>
                </a:gridCol>
                <a:gridCol w="439368">
                  <a:extLst>
                    <a:ext uri="{9D8B030D-6E8A-4147-A177-3AD203B41FA5}">
                      <a16:colId xmlns:a16="http://schemas.microsoft.com/office/drawing/2014/main" val="1568300103"/>
                    </a:ext>
                  </a:extLst>
                </a:gridCol>
                <a:gridCol w="439368">
                  <a:extLst>
                    <a:ext uri="{9D8B030D-6E8A-4147-A177-3AD203B41FA5}">
                      <a16:colId xmlns:a16="http://schemas.microsoft.com/office/drawing/2014/main" val="3609916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1000" dirty="0"/>
                        <a:t>#1</a:t>
                      </a:r>
                    </a:p>
                    <a:p>
                      <a:pPr algn="ctr"/>
                      <a:r>
                        <a:rPr lang="sv-SE" sz="1000" dirty="0"/>
                        <a:t>7-4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#1</a:t>
                      </a:r>
                    </a:p>
                    <a:p>
                      <a:pPr algn="ctr"/>
                      <a:r>
                        <a:rPr lang="sv-SE" sz="10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3-0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984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1000" b="0" dirty="0">
                          <a:solidFill>
                            <a:schemeClr val="tx1"/>
                          </a:solidFill>
                        </a:rPr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SF-DL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4813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16336" y="2743200"/>
            <a:ext cx="1061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7F 14 </a:t>
            </a:r>
            <a:r>
              <a:rPr lang="sv-SE" dirty="0" err="1"/>
              <a:t>req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97763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itel 3"/>
          <p:cNvSpPr>
            <a:spLocks noGrp="1"/>
          </p:cNvSpPr>
          <p:nvPr>
            <p:ph type="title"/>
          </p:nvPr>
        </p:nvSpPr>
        <p:spPr>
          <a:xfrm>
            <a:off x="1981200" y="182563"/>
            <a:ext cx="8229600" cy="671512"/>
          </a:xfrm>
        </p:spPr>
        <p:txBody>
          <a:bodyPr>
            <a:normAutofit fontScale="90000"/>
          </a:bodyPr>
          <a:lstStyle/>
          <a:p>
            <a:r>
              <a:rPr lang="de-DE" altLang="de-DE" dirty="0">
                <a:ea typeface="ＭＳ Ｐゴシック" pitchFamily="34" charset="-128"/>
              </a:rPr>
              <a:t>ISO 15765-2/ISO 15765-4 </a:t>
            </a:r>
            <a:br>
              <a:rPr lang="de-DE" altLang="de-DE" dirty="0">
                <a:ea typeface="ＭＳ Ｐゴシック" pitchFamily="34" charset="-128"/>
              </a:rPr>
            </a:br>
            <a:r>
              <a:rPr lang="de-DE" altLang="de-DE" dirty="0">
                <a:ea typeface="ＭＳ Ｐゴシック" pitchFamily="34" charset="-128"/>
              </a:rPr>
              <a:t>#3 &gt;4k FirstFrame </a:t>
            </a:r>
            <a:r>
              <a:rPr lang="de-DE" altLang="de-DE" dirty="0" err="1">
                <a:ea typeface="ＭＳ Ｐゴシック" pitchFamily="34" charset="-128"/>
              </a:rPr>
              <a:t>escape</a:t>
            </a:r>
            <a:r>
              <a:rPr lang="de-DE" altLang="de-DE" dirty="0">
                <a:ea typeface="ＭＳ Ｐゴシック" pitchFamily="34" charset="-128"/>
              </a:rPr>
              <a:t> </a:t>
            </a:r>
            <a:r>
              <a:rPr lang="de-DE" altLang="de-DE" dirty="0" err="1">
                <a:ea typeface="ＭＳ Ｐゴシック" pitchFamily="34" charset="-128"/>
              </a:rPr>
              <a:t>sequence</a:t>
            </a:r>
            <a:r>
              <a:rPr lang="de-DE" altLang="de-DE" dirty="0">
                <a:ea typeface="ＭＳ Ｐゴシック" pitchFamily="34" charset="-128"/>
              </a:rPr>
              <a:t> </a:t>
            </a:r>
            <a:r>
              <a:rPr lang="de-DE" altLang="de-DE" dirty="0" err="1">
                <a:ea typeface="ＭＳ Ｐゴシック" pitchFamily="34" charset="-128"/>
              </a:rPr>
              <a:t>is</a:t>
            </a:r>
            <a:r>
              <a:rPr lang="de-DE" altLang="de-DE" dirty="0">
                <a:ea typeface="ＭＳ Ｐゴシック" pitchFamily="34" charset="-128"/>
              </a:rPr>
              <a:t> </a:t>
            </a:r>
            <a:r>
              <a:rPr lang="de-DE" altLang="de-DE" dirty="0" err="1">
                <a:ea typeface="ＭＳ Ｐゴシック" pitchFamily="34" charset="-128"/>
              </a:rPr>
              <a:t>supported</a:t>
            </a:r>
            <a:r>
              <a:rPr lang="de-DE" altLang="de-DE" dirty="0">
                <a:ea typeface="ＭＳ Ｐゴシック" pitchFamily="34" charset="-128"/>
              </a:rPr>
              <a:t> </a:t>
            </a:r>
            <a:r>
              <a:rPr lang="de-DE" altLang="de-DE" dirty="0" err="1">
                <a:ea typeface="ＭＳ Ｐゴシック" pitchFamily="34" charset="-128"/>
              </a:rPr>
              <a:t>from</a:t>
            </a:r>
            <a:r>
              <a:rPr lang="de-DE" altLang="de-DE" dirty="0">
                <a:ea typeface="ＭＳ Ｐゴシック" pitchFamily="34" charset="-128"/>
              </a:rPr>
              <a:t> Server </a:t>
            </a:r>
            <a:r>
              <a:rPr lang="de-DE" altLang="de-DE" dirty="0" err="1">
                <a:ea typeface="ＭＳ Ｐゴシック" pitchFamily="34" charset="-128"/>
              </a:rPr>
              <a:t>and</a:t>
            </a:r>
            <a:r>
              <a:rPr lang="de-DE" altLang="de-DE" dirty="0">
                <a:ea typeface="ＭＳ Ｐゴシック" pitchFamily="34" charset="-128"/>
              </a:rPr>
              <a:t> Client</a:t>
            </a:r>
          </a:p>
        </p:txBody>
      </p:sp>
      <p:sp>
        <p:nvSpPr>
          <p:cNvPr id="40964" name="Foliennummernplatzhalt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ts val="400"/>
              </a:spcAft>
              <a:buFont typeface="Arial" pitchFamily="34" charset="0"/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Aft>
                <a:spcPts val="400"/>
              </a:spcAft>
              <a:buFont typeface="Arial" pitchFamily="34" charset="0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Aft>
                <a:spcPts val="4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Aft>
                <a:spcPts val="4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Aft>
                <a:spcPts val="40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ct val="0"/>
              </a:spcAft>
              <a:buFontTx/>
              <a:buNone/>
            </a:pPr>
            <a:fld id="{A61DAB39-A920-47EB-897C-A022366816FB}" type="slidenum">
              <a:rPr lang="de-DE" altLang="de-DE" sz="800" b="0"/>
              <a:pPr eaLnBrk="1" hangingPunct="1">
                <a:spcAft>
                  <a:spcPct val="0"/>
                </a:spcAft>
                <a:buFontTx/>
                <a:buNone/>
              </a:pPr>
              <a:t>7</a:t>
            </a:fld>
            <a:endParaRPr lang="de-DE" altLang="de-DE" sz="800" b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029050" y="1638300"/>
            <a:ext cx="0" cy="381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929412" y="1638300"/>
            <a:ext cx="0" cy="381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024288" y="1981200"/>
            <a:ext cx="2900362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024288" y="2781300"/>
            <a:ext cx="2905124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010249" y="2564368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FF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518983" y="3270766"/>
            <a:ext cx="411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FC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471009" y="43815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CF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641764" y="1288018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Client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537364" y="1280636"/>
            <a:ext cx="78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Server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63453" y="18288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req</a:t>
            </a:r>
            <a:endParaRPr lang="sv-SE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024288" y="3645932"/>
            <a:ext cx="2900362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5028981" y="4407649"/>
            <a:ext cx="2905124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725027" y="3070653"/>
          <a:ext cx="3075576" cy="716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68">
                  <a:extLst>
                    <a:ext uri="{9D8B030D-6E8A-4147-A177-3AD203B41FA5}">
                      <a16:colId xmlns:a16="http://schemas.microsoft.com/office/drawing/2014/main" val="3511925301"/>
                    </a:ext>
                  </a:extLst>
                </a:gridCol>
                <a:gridCol w="439368">
                  <a:extLst>
                    <a:ext uri="{9D8B030D-6E8A-4147-A177-3AD203B41FA5}">
                      <a16:colId xmlns:a16="http://schemas.microsoft.com/office/drawing/2014/main" val="2347100082"/>
                    </a:ext>
                  </a:extLst>
                </a:gridCol>
                <a:gridCol w="439368">
                  <a:extLst>
                    <a:ext uri="{9D8B030D-6E8A-4147-A177-3AD203B41FA5}">
                      <a16:colId xmlns:a16="http://schemas.microsoft.com/office/drawing/2014/main" val="1255379514"/>
                    </a:ext>
                  </a:extLst>
                </a:gridCol>
                <a:gridCol w="439368">
                  <a:extLst>
                    <a:ext uri="{9D8B030D-6E8A-4147-A177-3AD203B41FA5}">
                      <a16:colId xmlns:a16="http://schemas.microsoft.com/office/drawing/2014/main" val="1537291672"/>
                    </a:ext>
                  </a:extLst>
                </a:gridCol>
                <a:gridCol w="439368">
                  <a:extLst>
                    <a:ext uri="{9D8B030D-6E8A-4147-A177-3AD203B41FA5}">
                      <a16:colId xmlns:a16="http://schemas.microsoft.com/office/drawing/2014/main" val="3438605205"/>
                    </a:ext>
                  </a:extLst>
                </a:gridCol>
                <a:gridCol w="439368">
                  <a:extLst>
                    <a:ext uri="{9D8B030D-6E8A-4147-A177-3AD203B41FA5}">
                      <a16:colId xmlns:a16="http://schemas.microsoft.com/office/drawing/2014/main" val="1568300103"/>
                    </a:ext>
                  </a:extLst>
                </a:gridCol>
                <a:gridCol w="439368">
                  <a:extLst>
                    <a:ext uri="{9D8B030D-6E8A-4147-A177-3AD203B41FA5}">
                      <a16:colId xmlns:a16="http://schemas.microsoft.com/office/drawing/2014/main" val="3609916977"/>
                    </a:ext>
                  </a:extLst>
                </a:gridCol>
              </a:tblGrid>
              <a:tr h="342553">
                <a:tc>
                  <a:txBody>
                    <a:bodyPr/>
                    <a:lstStyle/>
                    <a:p>
                      <a:pPr algn="ctr"/>
                      <a:r>
                        <a:rPr lang="sv-SE" sz="1000" dirty="0"/>
                        <a:t>#1</a:t>
                      </a:r>
                    </a:p>
                    <a:p>
                      <a:pPr algn="ctr"/>
                      <a:r>
                        <a:rPr lang="sv-SE" sz="1000" dirty="0"/>
                        <a:t>7-4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#1</a:t>
                      </a:r>
                    </a:p>
                    <a:p>
                      <a:pPr algn="ctr"/>
                      <a:r>
                        <a:rPr lang="sv-SE" sz="10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3-0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984044"/>
                  </a:ext>
                </a:extLst>
              </a:tr>
              <a:tr h="320594">
                <a:tc>
                  <a:txBody>
                    <a:bodyPr/>
                    <a:lstStyle/>
                    <a:p>
                      <a:pPr algn="ctr"/>
                      <a:r>
                        <a:rPr lang="sv-SE" sz="1000" b="0" dirty="0">
                          <a:solidFill>
                            <a:schemeClr val="tx1"/>
                          </a:solidFill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FF</a:t>
                      </a:r>
                      <a:r>
                        <a:rPr lang="sv-SE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_DL</a:t>
                      </a:r>
                      <a:endParaRPr lang="sv-SE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4813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25027" y="5570666"/>
            <a:ext cx="7799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4GB is possible but 8/16/32KB* is more probable.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828800" y="6078074"/>
            <a:ext cx="3383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*have to be defined from industry</a:t>
            </a:r>
          </a:p>
        </p:txBody>
      </p:sp>
    </p:spTree>
    <p:extLst>
      <p:ext uri="{BB962C8B-B14F-4D97-AF65-F5344CB8AC3E}">
        <p14:creationId xmlns:p14="http://schemas.microsoft.com/office/powerpoint/2010/main" val="200907183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itel 3"/>
          <p:cNvSpPr>
            <a:spLocks noGrp="1"/>
          </p:cNvSpPr>
          <p:nvPr>
            <p:ph type="title"/>
          </p:nvPr>
        </p:nvSpPr>
        <p:spPr>
          <a:xfrm>
            <a:off x="1981200" y="182563"/>
            <a:ext cx="8229600" cy="671512"/>
          </a:xfrm>
        </p:spPr>
        <p:txBody>
          <a:bodyPr>
            <a:normAutofit fontScale="90000"/>
          </a:bodyPr>
          <a:lstStyle/>
          <a:p>
            <a:r>
              <a:rPr lang="de-DE" altLang="de-DE" dirty="0">
                <a:ea typeface="ＭＳ Ｐゴシック" pitchFamily="34" charset="-128"/>
              </a:rPr>
              <a:t>ISO 15765-2/ISO 15765-4 FF </a:t>
            </a:r>
            <a:r>
              <a:rPr lang="de-DE" altLang="de-DE" dirty="0" err="1">
                <a:ea typeface="ＭＳ Ｐゴシック" pitchFamily="34" charset="-128"/>
              </a:rPr>
              <a:t>escape</a:t>
            </a:r>
            <a:r>
              <a:rPr lang="de-DE" altLang="de-DE" dirty="0">
                <a:ea typeface="ＭＳ Ｐゴシック" pitchFamily="34" charset="-128"/>
              </a:rPr>
              <a:t> </a:t>
            </a:r>
            <a:r>
              <a:rPr lang="de-DE" altLang="de-DE" dirty="0" err="1">
                <a:ea typeface="ＭＳ Ｐゴシック" pitchFamily="34" charset="-128"/>
              </a:rPr>
              <a:t>sequence</a:t>
            </a:r>
            <a:br>
              <a:rPr lang="de-DE" altLang="de-DE" dirty="0">
                <a:ea typeface="ＭＳ Ｐゴシック" pitchFamily="34" charset="-128"/>
              </a:rPr>
            </a:br>
            <a:r>
              <a:rPr lang="de-DE" altLang="de-DE" dirty="0">
                <a:ea typeface="ＭＳ Ｐゴシック" pitchFamily="34" charset="-128"/>
              </a:rPr>
              <a:t>#4 &gt;4k Client not </a:t>
            </a:r>
            <a:r>
              <a:rPr lang="de-DE" altLang="de-DE" dirty="0" err="1">
                <a:ea typeface="ＭＳ Ｐゴシック" pitchFamily="34" charset="-128"/>
              </a:rPr>
              <a:t>supporting</a:t>
            </a:r>
            <a:r>
              <a:rPr lang="de-DE" altLang="de-DE" dirty="0">
                <a:ea typeface="ＭＳ Ｐゴシック" pitchFamily="34" charset="-128"/>
              </a:rPr>
              <a:t> FF </a:t>
            </a:r>
            <a:r>
              <a:rPr lang="de-DE" altLang="de-DE" dirty="0" err="1">
                <a:ea typeface="ＭＳ Ｐゴシック" pitchFamily="34" charset="-128"/>
              </a:rPr>
              <a:t>escape</a:t>
            </a:r>
            <a:r>
              <a:rPr lang="de-DE" altLang="de-DE" dirty="0">
                <a:ea typeface="ＭＳ Ｐゴシック" pitchFamily="34" charset="-128"/>
              </a:rPr>
              <a:t> </a:t>
            </a:r>
            <a:r>
              <a:rPr lang="de-DE" altLang="de-DE" dirty="0" err="1">
                <a:ea typeface="ＭＳ Ｐゴシック" pitchFamily="34" charset="-128"/>
              </a:rPr>
              <a:t>sequence</a:t>
            </a:r>
            <a:endParaRPr lang="de-DE" altLang="de-DE" dirty="0">
              <a:ea typeface="ＭＳ Ｐゴシック" pitchFamily="34" charset="-128"/>
            </a:endParaRPr>
          </a:p>
        </p:txBody>
      </p:sp>
      <p:sp>
        <p:nvSpPr>
          <p:cNvPr id="40964" name="Foliennummernplatzhalt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ts val="400"/>
              </a:spcAft>
              <a:buFont typeface="Arial" pitchFamily="34" charset="0"/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Aft>
                <a:spcPts val="400"/>
              </a:spcAft>
              <a:buFont typeface="Arial" pitchFamily="34" charset="0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Aft>
                <a:spcPts val="4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Aft>
                <a:spcPts val="4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Aft>
                <a:spcPts val="40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ct val="0"/>
              </a:spcAft>
              <a:buFontTx/>
              <a:buNone/>
            </a:pPr>
            <a:fld id="{A61DAB39-A920-47EB-897C-A022366816FB}" type="slidenum">
              <a:rPr lang="de-DE" altLang="de-DE" sz="800" b="0"/>
              <a:pPr eaLnBrk="1" hangingPunct="1">
                <a:spcAft>
                  <a:spcPct val="0"/>
                </a:spcAft>
                <a:buFontTx/>
                <a:buNone/>
              </a:pPr>
              <a:t>8</a:t>
            </a:fld>
            <a:endParaRPr lang="de-DE" altLang="de-DE" sz="800" b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029050" y="1638300"/>
            <a:ext cx="0" cy="381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929412" y="1638300"/>
            <a:ext cx="0" cy="381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024288" y="1981200"/>
            <a:ext cx="2900362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024288" y="2781300"/>
            <a:ext cx="2905124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010249" y="2564368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FF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641764" y="1288018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Client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537364" y="1280636"/>
            <a:ext cx="78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Server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63453" y="18288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req</a:t>
            </a:r>
            <a:endParaRPr lang="sv-SE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725027" y="3070653"/>
          <a:ext cx="3075576" cy="716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68">
                  <a:extLst>
                    <a:ext uri="{9D8B030D-6E8A-4147-A177-3AD203B41FA5}">
                      <a16:colId xmlns:a16="http://schemas.microsoft.com/office/drawing/2014/main" val="3511925301"/>
                    </a:ext>
                  </a:extLst>
                </a:gridCol>
                <a:gridCol w="439368">
                  <a:extLst>
                    <a:ext uri="{9D8B030D-6E8A-4147-A177-3AD203B41FA5}">
                      <a16:colId xmlns:a16="http://schemas.microsoft.com/office/drawing/2014/main" val="2347100082"/>
                    </a:ext>
                  </a:extLst>
                </a:gridCol>
                <a:gridCol w="439368">
                  <a:extLst>
                    <a:ext uri="{9D8B030D-6E8A-4147-A177-3AD203B41FA5}">
                      <a16:colId xmlns:a16="http://schemas.microsoft.com/office/drawing/2014/main" val="1255379514"/>
                    </a:ext>
                  </a:extLst>
                </a:gridCol>
                <a:gridCol w="439368">
                  <a:extLst>
                    <a:ext uri="{9D8B030D-6E8A-4147-A177-3AD203B41FA5}">
                      <a16:colId xmlns:a16="http://schemas.microsoft.com/office/drawing/2014/main" val="1537291672"/>
                    </a:ext>
                  </a:extLst>
                </a:gridCol>
                <a:gridCol w="439368">
                  <a:extLst>
                    <a:ext uri="{9D8B030D-6E8A-4147-A177-3AD203B41FA5}">
                      <a16:colId xmlns:a16="http://schemas.microsoft.com/office/drawing/2014/main" val="3438605205"/>
                    </a:ext>
                  </a:extLst>
                </a:gridCol>
                <a:gridCol w="439368">
                  <a:extLst>
                    <a:ext uri="{9D8B030D-6E8A-4147-A177-3AD203B41FA5}">
                      <a16:colId xmlns:a16="http://schemas.microsoft.com/office/drawing/2014/main" val="1568300103"/>
                    </a:ext>
                  </a:extLst>
                </a:gridCol>
                <a:gridCol w="439368">
                  <a:extLst>
                    <a:ext uri="{9D8B030D-6E8A-4147-A177-3AD203B41FA5}">
                      <a16:colId xmlns:a16="http://schemas.microsoft.com/office/drawing/2014/main" val="3609916977"/>
                    </a:ext>
                  </a:extLst>
                </a:gridCol>
              </a:tblGrid>
              <a:tr h="342553">
                <a:tc>
                  <a:txBody>
                    <a:bodyPr/>
                    <a:lstStyle/>
                    <a:p>
                      <a:pPr algn="ctr"/>
                      <a:r>
                        <a:rPr lang="sv-SE" sz="1000" dirty="0"/>
                        <a:t>#1</a:t>
                      </a:r>
                    </a:p>
                    <a:p>
                      <a:pPr algn="ctr"/>
                      <a:r>
                        <a:rPr lang="sv-SE" sz="1000" dirty="0"/>
                        <a:t>7-4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#1</a:t>
                      </a:r>
                    </a:p>
                    <a:p>
                      <a:pPr algn="ctr"/>
                      <a:r>
                        <a:rPr lang="sv-SE" sz="10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3-0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984044"/>
                  </a:ext>
                </a:extLst>
              </a:tr>
              <a:tr h="320594">
                <a:tc>
                  <a:txBody>
                    <a:bodyPr/>
                    <a:lstStyle/>
                    <a:p>
                      <a:pPr algn="ctr"/>
                      <a:r>
                        <a:rPr lang="sv-SE" sz="1000" b="0" dirty="0">
                          <a:solidFill>
                            <a:schemeClr val="tx1"/>
                          </a:solidFill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sv-SE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FF</a:t>
                      </a:r>
                      <a:r>
                        <a:rPr lang="sv-SE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_DL</a:t>
                      </a:r>
                      <a:endParaRPr lang="sv-SE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4813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25027" y="5277535"/>
            <a:ext cx="3197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Message</a:t>
            </a:r>
            <a:r>
              <a:rPr lang="sv-SE" dirty="0"/>
              <a:t> is </a:t>
            </a:r>
            <a:r>
              <a:rPr lang="sv-SE" dirty="0" err="1"/>
              <a:t>dropped</a:t>
            </a:r>
            <a:r>
              <a:rPr lang="sv-SE" dirty="0"/>
              <a:t>.</a:t>
            </a:r>
          </a:p>
          <a:p>
            <a:r>
              <a:rPr lang="sv-SE" dirty="0" err="1"/>
              <a:t>Application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</a:t>
            </a:r>
            <a:r>
              <a:rPr lang="sv-SE" dirty="0" err="1"/>
              <a:t>see</a:t>
            </a:r>
            <a:r>
              <a:rPr lang="sv-SE" dirty="0"/>
              <a:t> no </a:t>
            </a:r>
            <a:r>
              <a:rPr lang="sv-SE" dirty="0" err="1"/>
              <a:t>response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888983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697</Words>
  <Application>Microsoft Macintosh PowerPoint</Application>
  <PresentationFormat>Widescreen</PresentationFormat>
  <Paragraphs>141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Current proposal for J1979-2 First Frame Escape Sequence </vt:lpstr>
      <vt:lpstr>ISO 15765-2/ISO 15765-4 2016 version</vt:lpstr>
      <vt:lpstr>Table view of different Frame types – ISO 15765-2</vt:lpstr>
      <vt:lpstr>FF escape sequence – requirement's and open points</vt:lpstr>
      <vt:lpstr>ISO 15765-2/ISO 15765-4 #1 &lt;4k</vt:lpstr>
      <vt:lpstr>ISO 15765-2/ISO 15765-4 FF  #2 &gt;4k NRC 14 - escape sequence is not supported from Server </vt:lpstr>
      <vt:lpstr>ISO 15765-2/ISO 15765-4  #3 &gt;4k FirstFrame escape sequence is supported from Server and Client</vt:lpstr>
      <vt:lpstr>ISO 15765-2/ISO 15765-4 FF escape sequence #4 &gt;4k Client not supporting FF escape sequence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proposal for J1979-2 First Frame Escape Sequence </dc:title>
  <dc:creator>Microsoft Office User</dc:creator>
  <cp:lastModifiedBy>Microsoft Office User</cp:lastModifiedBy>
  <cp:revision>1</cp:revision>
  <dcterms:created xsi:type="dcterms:W3CDTF">2020-05-12T18:37:33Z</dcterms:created>
  <dcterms:modified xsi:type="dcterms:W3CDTF">2020-05-12T18:40:41Z</dcterms:modified>
</cp:coreProperties>
</file>